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0559" y="10023550"/>
            <a:ext cx="139954" cy="22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#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Relationship Id="rId5" Type="http://schemas.openxmlformats.org/officeDocument/2006/relationships/image" Target="../media/image14.jpg"/><Relationship Id="rId6" Type="http://schemas.openxmlformats.org/officeDocument/2006/relationships/image" Target="../media/image1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image" Target="../media/image20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4269"/>
            <a:ext cx="6673850" cy="1979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224155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Effe</a:t>
            </a:r>
            <a:r>
              <a:rPr dirty="0" smtClean="0" sz="1600" spc="-5" b="1" u="heavy">
                <a:latin typeface="Times New Roman"/>
                <a:cs typeface="Times New Roman"/>
              </a:rPr>
              <a:t>c</a:t>
            </a:r>
            <a:r>
              <a:rPr dirty="0" smtClean="0" sz="1600" spc="-10" b="1" u="heavy">
                <a:latin typeface="Times New Roman"/>
                <a:cs typeface="Times New Roman"/>
              </a:rPr>
              <a:t>tive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Area/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5" b="1" u="heavy">
                <a:latin typeface="Times New Roman"/>
                <a:cs typeface="Times New Roman"/>
              </a:rPr>
              <a:t>f</a:t>
            </a:r>
            <a:r>
              <a:rPr dirty="0" smtClean="0" sz="1600" spc="-10" b="1" u="heavy">
                <a:latin typeface="Times New Roman"/>
                <a:cs typeface="Times New Roman"/>
              </a:rPr>
              <a:t>fec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iv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Ape</a:t>
            </a:r>
            <a:r>
              <a:rPr dirty="0" smtClean="0" sz="1600" spc="-5" b="1" u="heavy">
                <a:latin typeface="Times New Roman"/>
                <a:cs typeface="Times New Roman"/>
              </a:rPr>
              <a:t>r</a:t>
            </a:r>
            <a:r>
              <a:rPr dirty="0" smtClean="0" sz="1600" spc="-10" b="1" u="heavy">
                <a:latin typeface="Times New Roman"/>
                <a:cs typeface="Times New Roman"/>
              </a:rPr>
              <a:t>ture/</a:t>
            </a:r>
            <a:r>
              <a:rPr dirty="0" smtClean="0" sz="1600" spc="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Ca</a:t>
            </a:r>
            <a:r>
              <a:rPr dirty="0" smtClean="0" sz="1600" spc="-10" b="1" u="heavy">
                <a:latin typeface="Times New Roman"/>
                <a:cs typeface="Times New Roman"/>
              </a:rPr>
              <a:t>pture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Area</a:t>
            </a:r>
            <a:r>
              <a:rPr dirty="0" smtClean="0" sz="1600" spc="2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610"/>
              </a:lnSpc>
              <a:spcBef>
                <a:spcPts val="2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recei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sa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-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15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 are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t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820"/>
              </a:lnSpc>
            </a:pPr>
            <a:r>
              <a:rPr dirty="0" smtClean="0" sz="1600" spc="-5" b="1">
                <a:latin typeface="Times New Roman"/>
                <a:cs typeface="Times New Roman"/>
              </a:rPr>
              <a:t>1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r>
              <a:rPr dirty="0" smtClean="0" sz="1600" spc="6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Antenna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f</a:t>
            </a:r>
            <a:r>
              <a:rPr dirty="0" smtClean="0" sz="1600" spc="-20" b="1">
                <a:latin typeface="Times New Roman"/>
                <a:cs typeface="Times New Roman"/>
              </a:rPr>
              <a:t>f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-5" b="1">
                <a:latin typeface="Times New Roman"/>
                <a:cs typeface="Times New Roman"/>
              </a:rPr>
              <a:t>c</a:t>
            </a:r>
            <a:r>
              <a:rPr dirty="0" smtClean="0" sz="1600" spc="-5" b="1">
                <a:latin typeface="Times New Roman"/>
                <a:cs typeface="Times New Roman"/>
              </a:rPr>
              <a:t>ti</a:t>
            </a:r>
            <a:r>
              <a:rPr dirty="0" smtClean="0" sz="1600" spc="0" b="1">
                <a:latin typeface="Times New Roman"/>
                <a:cs typeface="Times New Roman"/>
              </a:rPr>
              <a:t>v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Ape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ture</a:t>
            </a:r>
            <a:r>
              <a:rPr dirty="0" smtClean="0" sz="1600" spc="5" b="1">
                <a:latin typeface="Times New Roman"/>
                <a:cs typeface="Times New Roman"/>
              </a:rPr>
              <a:t> </a:t>
            </a:r>
            <a:r>
              <a:rPr dirty="0" smtClean="0" sz="1600" spc="-20" b="1">
                <a:latin typeface="Times New Roman"/>
                <a:cs typeface="Times New Roman"/>
              </a:rPr>
              <a:t>(</a:t>
            </a:r>
            <a:r>
              <a:rPr dirty="0" smtClean="0" sz="1600" spc="-15" b="1">
                <a:latin typeface="Times New Roman"/>
                <a:cs typeface="Times New Roman"/>
              </a:rPr>
              <a:t>A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ea</a:t>
            </a:r>
            <a:r>
              <a:rPr dirty="0" smtClean="0" sz="1600" spc="10" b="1">
                <a:latin typeface="Times New Roman"/>
                <a:cs typeface="Times New Roman"/>
              </a:rPr>
              <a:t>)</a:t>
            </a:r>
            <a:r>
              <a:rPr dirty="0" smtClean="0" sz="1600" spc="-15" b="1">
                <a:latin typeface="Times New Roman"/>
                <a:cs typeface="Times New Roman"/>
              </a:rPr>
              <a:t>:</a:t>
            </a:r>
            <a:r>
              <a:rPr dirty="0" smtClean="0" sz="1600" spc="-10" b="1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algn="just" marL="12700" marR="1524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ffecti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bes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om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  <a:p>
            <a:pPr algn="just" marL="12700" marR="22225">
              <a:lnSpc>
                <a:spcPct val="11000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 of 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3316985"/>
            <a:ext cx="11785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Effec</a:t>
            </a:r>
            <a:r>
              <a:rPr dirty="0" smtClean="0" sz="1400" spc="-10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v</a:t>
            </a:r>
            <a:r>
              <a:rPr dirty="0" smtClean="0" sz="1400" spc="0" b="1">
                <a:latin typeface="Times New Roman"/>
                <a:cs typeface="Times New Roman"/>
              </a:rPr>
              <a:t>e ar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06498" y="3262629"/>
            <a:ext cx="9906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�𝒓𝒓��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𝒊���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42617" y="3457702"/>
            <a:ext cx="21158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�𝒚�𝒕𝒊��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�𝒕�𝒓��</a:t>
            </a:r>
            <a:r>
              <a:rPr dirty="0" smtClean="0" sz="1000" spc="-5">
                <a:latin typeface="Cambria Math"/>
                <a:cs typeface="Cambria Math"/>
              </a:rPr>
              <a:t> </a:t>
            </a:r>
            <a:r>
              <a:rPr dirty="0" smtClean="0" sz="1000" spc="-10">
                <a:latin typeface="Cambria Math"/>
                <a:cs typeface="Cambria Math"/>
              </a:rPr>
              <a:t>𝒊��𝒊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��𝒕</a:t>
            </a:r>
            <a:r>
              <a:rPr dirty="0" smtClean="0" sz="1000" spc="-1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𝒂��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55317" y="3444493"/>
            <a:ext cx="2092706" cy="0"/>
          </a:xfrm>
          <a:custGeom>
            <a:avLst/>
            <a:gdLst/>
            <a:ahLst/>
            <a:cxnLst/>
            <a:rect l="l" t="t" r="r" b="b"/>
            <a:pathLst>
              <a:path w="2092705" h="0">
                <a:moveTo>
                  <a:pt x="0" y="0"/>
                </a:moveTo>
                <a:lnTo>
                  <a:pt x="209270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365627" y="3924934"/>
            <a:ext cx="146303" cy="0"/>
          </a:xfrm>
          <a:custGeom>
            <a:avLst/>
            <a:gdLst/>
            <a:ahLst/>
            <a:cxnLst/>
            <a:rect l="l" t="t" r="r" b="b"/>
            <a:pathLst>
              <a:path w="146303" h="0">
                <a:moveTo>
                  <a:pt x="0" y="0"/>
                </a:moveTo>
                <a:lnTo>
                  <a:pt x="146303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3824858"/>
            <a:ext cx="6670675" cy="1925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905">
              <a:lnSpc>
                <a:spcPct val="100000"/>
              </a:lnSpc>
              <a:tabLst>
                <a:tab pos="629285" algn="l"/>
              </a:tabLst>
            </a:pPr>
            <a:r>
              <a:rPr dirty="0" smtClean="0" sz="1100">
                <a:latin typeface="Cambria Math"/>
                <a:cs typeface="Cambria Math"/>
              </a:rPr>
              <a:t>𝑨</a:t>
            </a:r>
            <a:r>
              <a:rPr dirty="0" smtClean="0" baseline="-17361" sz="1200">
                <a:latin typeface="Cambria Math"/>
                <a:cs typeface="Cambria Math"/>
              </a:rPr>
              <a:t>� </a:t>
            </a:r>
            <a:r>
              <a:rPr dirty="0" smtClean="0" baseline="-17361" sz="1200" spc="-22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= </a:t>
            </a:r>
            <a:r>
              <a:rPr dirty="0" smtClean="0" sz="1100" spc="80">
                <a:latin typeface="Cambria Math"/>
                <a:cs typeface="Cambria Math"/>
              </a:rPr>
              <a:t> </a:t>
            </a:r>
            <a:r>
              <a:rPr dirty="0" smtClean="0" baseline="-37878" sz="1650" spc="0">
                <a:latin typeface="Cambria Math"/>
                <a:cs typeface="Cambria Math"/>
              </a:rPr>
              <a:t>�	</a:t>
            </a:r>
            <a:r>
              <a:rPr dirty="0" smtClean="0" sz="1100" spc="-5">
                <a:latin typeface="Cambria Math"/>
                <a:cs typeface="Cambria Math"/>
              </a:rPr>
              <a:t>��</a:t>
            </a:r>
            <a:r>
              <a:rPr dirty="0" smtClean="0" sz="1100" spc="-5">
                <a:latin typeface="Cambria Math"/>
                <a:cs typeface="Cambria Math"/>
              </a:rPr>
              <a:t>�</a:t>
            </a:r>
            <a:r>
              <a:rPr dirty="0" smtClean="0" baseline="-17361" sz="1200" spc="0">
                <a:latin typeface="Cambria Math"/>
                <a:cs typeface="Cambria Math"/>
              </a:rPr>
              <a:t>𝒓</a:t>
            </a:r>
            <a:r>
              <a:rPr dirty="0" smtClean="0" sz="1100" spc="0">
                <a:latin typeface="Cambria Math"/>
                <a:cs typeface="Cambria Math"/>
              </a:rPr>
              <a:t>=</a:t>
            </a:r>
            <a:r>
              <a:rPr dirty="0" smtClean="0" sz="1100" spc="60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�</a:t>
            </a:r>
            <a:r>
              <a:rPr dirty="0" smtClean="0" sz="1100" spc="-5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𝑨</a:t>
            </a:r>
            <a:r>
              <a:rPr dirty="0" smtClean="0" baseline="-17361" sz="1200" spc="0">
                <a:latin typeface="Cambria Math"/>
                <a:cs typeface="Cambria Math"/>
              </a:rPr>
              <a:t>�</a:t>
            </a:r>
            <a:endParaRPr baseline="-17361" sz="1200">
              <a:latin typeface="Cambria Math"/>
              <a:cs typeface="Cambria Math"/>
            </a:endParaRPr>
          </a:p>
          <a:p>
            <a:pPr>
              <a:lnSpc>
                <a:spcPts val="550"/>
              </a:lnSpc>
              <a:spcBef>
                <a:spcPts val="46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of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 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losses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tc.)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marL="12700" marR="12700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recei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eld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) 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 (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Z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</a:t>
            </a:r>
            <a:r>
              <a:rPr dirty="0" smtClean="0" sz="1400" spc="-5">
                <a:latin typeface="Times New Roman"/>
                <a:cs typeface="Times New Roman"/>
              </a:rPr>
              <a:t>Z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+j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2927" y="3718178"/>
            <a:ext cx="167640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 Math"/>
                <a:cs typeface="Cambria Math"/>
              </a:rPr>
              <a:t>�</a:t>
            </a:r>
            <a:r>
              <a:rPr dirty="0" smtClean="0" baseline="-17361" sz="1200" spc="0">
                <a:latin typeface="Cambria Math"/>
                <a:cs typeface="Cambria Math"/>
              </a:rPr>
              <a:t>𝒓</a:t>
            </a:r>
            <a:endParaRPr baseline="-17361"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8058784"/>
            <a:ext cx="4304665" cy="9588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,=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r</a:t>
            </a:r>
            <a:r>
              <a:rPr dirty="0" smtClean="0" baseline="-9259" sz="1350" spc="-7">
                <a:latin typeface="Times New Roman"/>
                <a:cs typeface="Times New Roman"/>
              </a:rPr>
              <a:t>e</a:t>
            </a:r>
            <a:r>
              <a:rPr dirty="0" smtClean="0" baseline="-9259" sz="1350" spc="0">
                <a:latin typeface="Times New Roman"/>
                <a:cs typeface="Times New Roman"/>
              </a:rPr>
              <a:t>c </a:t>
            </a:r>
            <a:r>
              <a:rPr dirty="0" smtClean="0" baseline="-9259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-16666" sz="1500" spc="44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.</a:t>
            </a:r>
            <a:r>
              <a:rPr dirty="0" smtClean="0" baseline="-16666" sz="1500" spc="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.</a:t>
            </a:r>
            <a:r>
              <a:rPr dirty="0" smtClean="0" baseline="-16666" sz="1500" spc="104">
                <a:latin typeface="Cambria Math"/>
                <a:cs typeface="Cambria Math"/>
              </a:rPr>
              <a:t>�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 marL="12700" marR="2272665">
              <a:lnSpc>
                <a:spcPct val="17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 R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 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ce.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baseline="-9259" sz="1350" spc="0">
                <a:latin typeface="Times New Roman"/>
                <a:cs typeface="Times New Roman"/>
              </a:rPr>
              <a:t>r.</a:t>
            </a:r>
            <a:r>
              <a:rPr dirty="0" smtClean="0" baseline="-9259" sz="1350" spc="-30">
                <a:latin typeface="Times New Roman"/>
                <a:cs typeface="Times New Roman"/>
              </a:rPr>
              <a:t>m</a:t>
            </a:r>
            <a:r>
              <a:rPr dirty="0" smtClean="0" baseline="-9259" sz="1350" spc="0">
                <a:latin typeface="Times New Roman"/>
                <a:cs typeface="Times New Roman"/>
              </a:rPr>
              <a:t>.</a:t>
            </a:r>
            <a:r>
              <a:rPr dirty="0" smtClean="0" baseline="-9259" sz="1350" spc="-7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= te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.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.s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27957" y="8044053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87167" y="9287458"/>
            <a:ext cx="4013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425063" y="9415018"/>
            <a:ext cx="286512" cy="0"/>
          </a:xfrm>
          <a:custGeom>
            <a:avLst/>
            <a:gdLst/>
            <a:ahLst/>
            <a:cxnLst/>
            <a:rect l="l" t="t" r="r" b="b"/>
            <a:pathLst>
              <a:path w="286512" h="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412363" y="9188450"/>
            <a:ext cx="115189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61085" algn="l"/>
              </a:tabLst>
            </a:pPr>
            <a:r>
              <a:rPr dirty="0" smtClean="0" baseline="11904" sz="2100" spc="-41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�𝑒�</a:t>
            </a:r>
            <a:r>
              <a:rPr dirty="0" smtClean="0" baseline="11904" sz="2100" spc="-15">
                <a:latin typeface="Cambria Math"/>
                <a:cs typeface="Cambria Math"/>
              </a:rPr>
              <a:t>𝐼</a:t>
            </a:r>
            <a:r>
              <a:rPr dirty="0" smtClean="0" sz="1000" spc="2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.</a:t>
            </a:r>
            <a:r>
              <a:rPr dirty="0" smtClean="0" sz="1000" spc="2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.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6851" y="9406331"/>
            <a:ext cx="8026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49166" y="9287458"/>
            <a:ext cx="158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03675" y="9137141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43780" y="9151873"/>
            <a:ext cx="1390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43222" y="9415018"/>
            <a:ext cx="617524" cy="0"/>
          </a:xfrm>
          <a:custGeom>
            <a:avLst/>
            <a:gdLst/>
            <a:ahLst/>
            <a:cxnLst/>
            <a:rect l="l" t="t" r="r" b="b"/>
            <a:pathLst>
              <a:path w="617524" h="0">
                <a:moveTo>
                  <a:pt x="0" y="0"/>
                </a:moveTo>
                <a:lnTo>
                  <a:pt x="61752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605790" y="6781038"/>
            <a:ext cx="478535" cy="297179"/>
          </a:xfrm>
          <a:custGeom>
            <a:avLst/>
            <a:gdLst/>
            <a:ahLst/>
            <a:cxnLst/>
            <a:rect l="l" t="t" r="r" b="b"/>
            <a:pathLst>
              <a:path w="478535" h="297179">
                <a:moveTo>
                  <a:pt x="0" y="297180"/>
                </a:moveTo>
                <a:lnTo>
                  <a:pt x="478535" y="297180"/>
                </a:lnTo>
                <a:lnTo>
                  <a:pt x="478535" y="0"/>
                </a:lnTo>
                <a:lnTo>
                  <a:pt x="0" y="0"/>
                </a:lnTo>
                <a:lnTo>
                  <a:pt x="0" y="297180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44727" y="6822820"/>
            <a:ext cx="20383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42416" y="6309385"/>
            <a:ext cx="420674" cy="6385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84325" y="6345173"/>
            <a:ext cx="328168" cy="531495"/>
          </a:xfrm>
          <a:custGeom>
            <a:avLst/>
            <a:gdLst/>
            <a:ahLst/>
            <a:cxnLst/>
            <a:rect l="l" t="t" r="r" b="b"/>
            <a:pathLst>
              <a:path w="328168" h="531495">
                <a:moveTo>
                  <a:pt x="0" y="531495"/>
                </a:moveTo>
                <a:lnTo>
                  <a:pt x="328168" y="531495"/>
                </a:lnTo>
                <a:lnTo>
                  <a:pt x="328168" y="0"/>
                </a:lnTo>
                <a:lnTo>
                  <a:pt x="323850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1042416" y="6957085"/>
            <a:ext cx="422186" cy="638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084325" y="6992873"/>
            <a:ext cx="329184" cy="531495"/>
          </a:xfrm>
          <a:custGeom>
            <a:avLst/>
            <a:gdLst/>
            <a:ahLst/>
            <a:cxnLst/>
            <a:rect l="l" t="t" r="r" b="b"/>
            <a:pathLst>
              <a:path w="329184" h="531495">
                <a:moveTo>
                  <a:pt x="0" y="0"/>
                </a:moveTo>
                <a:lnTo>
                  <a:pt x="329184" y="0"/>
                </a:lnTo>
                <a:lnTo>
                  <a:pt x="329184" y="531494"/>
                </a:lnTo>
                <a:lnTo>
                  <a:pt x="323850" y="531494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553083" y="6344411"/>
            <a:ext cx="103378" cy="435610"/>
          </a:xfrm>
          <a:custGeom>
            <a:avLst/>
            <a:gdLst/>
            <a:ahLst/>
            <a:cxnLst/>
            <a:rect l="l" t="t" r="r" b="b"/>
            <a:pathLst>
              <a:path w="103377" h="435609">
                <a:moveTo>
                  <a:pt x="51688" y="25109"/>
                </a:moveTo>
                <a:lnTo>
                  <a:pt x="45338" y="35995"/>
                </a:lnTo>
                <a:lnTo>
                  <a:pt x="45338" y="435610"/>
                </a:lnTo>
                <a:lnTo>
                  <a:pt x="58038" y="435610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377" h="435609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1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377" h="435609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5" y="94996"/>
                </a:lnTo>
                <a:lnTo>
                  <a:pt x="96265" y="96012"/>
                </a:lnTo>
                <a:lnTo>
                  <a:pt x="102361" y="92456"/>
                </a:lnTo>
                <a:lnTo>
                  <a:pt x="103378" y="88646"/>
                </a:lnTo>
                <a:lnTo>
                  <a:pt x="59020" y="12573"/>
                </a:lnTo>
                <a:close/>
              </a:path>
              <a:path w="103377" h="435609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8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377" h="435609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377" h="435609">
                <a:moveTo>
                  <a:pt x="57150" y="15748"/>
                </a:moveTo>
                <a:lnTo>
                  <a:pt x="46228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538986" y="6158356"/>
            <a:ext cx="14478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30960" y="7566532"/>
            <a:ext cx="133413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Rece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115311" y="6152387"/>
            <a:ext cx="754507" cy="103378"/>
          </a:xfrm>
          <a:custGeom>
            <a:avLst/>
            <a:gdLst/>
            <a:ahLst/>
            <a:cxnLst/>
            <a:rect l="l" t="t" r="r" b="b"/>
            <a:pathLst>
              <a:path w="754507" h="103378">
                <a:moveTo>
                  <a:pt x="87883" y="0"/>
                </a:moveTo>
                <a:lnTo>
                  <a:pt x="84836" y="1778"/>
                </a:lnTo>
                <a:lnTo>
                  <a:pt x="0" y="52832"/>
                </a:lnTo>
                <a:lnTo>
                  <a:pt x="86232" y="101600"/>
                </a:lnTo>
                <a:lnTo>
                  <a:pt x="89281" y="103378"/>
                </a:lnTo>
                <a:lnTo>
                  <a:pt x="93218" y="102235"/>
                </a:lnTo>
                <a:lnTo>
                  <a:pt x="94868" y="99187"/>
                </a:lnTo>
                <a:lnTo>
                  <a:pt x="96646" y="96138"/>
                </a:lnTo>
                <a:lnTo>
                  <a:pt x="95504" y="92329"/>
                </a:lnTo>
                <a:lnTo>
                  <a:pt x="92456" y="90550"/>
                </a:lnTo>
                <a:lnTo>
                  <a:pt x="36831" y="59055"/>
                </a:lnTo>
                <a:lnTo>
                  <a:pt x="12700" y="59055"/>
                </a:lnTo>
                <a:lnTo>
                  <a:pt x="12445" y="46355"/>
                </a:lnTo>
                <a:lnTo>
                  <a:pt x="35819" y="46038"/>
                </a:lnTo>
                <a:lnTo>
                  <a:pt x="91439" y="12573"/>
                </a:lnTo>
                <a:lnTo>
                  <a:pt x="94487" y="10795"/>
                </a:lnTo>
                <a:lnTo>
                  <a:pt x="95376" y="6858"/>
                </a:lnTo>
                <a:lnTo>
                  <a:pt x="93599" y="3937"/>
                </a:lnTo>
                <a:lnTo>
                  <a:pt x="91820" y="888"/>
                </a:lnTo>
                <a:lnTo>
                  <a:pt x="87883" y="0"/>
                </a:lnTo>
                <a:close/>
              </a:path>
              <a:path w="754507" h="103378">
                <a:moveTo>
                  <a:pt x="35819" y="46038"/>
                </a:moveTo>
                <a:lnTo>
                  <a:pt x="12445" y="46355"/>
                </a:lnTo>
                <a:lnTo>
                  <a:pt x="12700" y="59055"/>
                </a:lnTo>
                <a:lnTo>
                  <a:pt x="36268" y="58736"/>
                </a:lnTo>
                <a:lnTo>
                  <a:pt x="35037" y="58038"/>
                </a:lnTo>
                <a:lnTo>
                  <a:pt x="15875" y="58038"/>
                </a:lnTo>
                <a:lnTo>
                  <a:pt x="15748" y="47117"/>
                </a:lnTo>
                <a:lnTo>
                  <a:pt x="34027" y="47117"/>
                </a:lnTo>
                <a:lnTo>
                  <a:pt x="35819" y="46038"/>
                </a:lnTo>
                <a:close/>
              </a:path>
              <a:path w="754507" h="103378">
                <a:moveTo>
                  <a:pt x="36268" y="58736"/>
                </a:moveTo>
                <a:lnTo>
                  <a:pt x="12700" y="59055"/>
                </a:lnTo>
                <a:lnTo>
                  <a:pt x="36831" y="59055"/>
                </a:lnTo>
                <a:lnTo>
                  <a:pt x="36268" y="58736"/>
                </a:lnTo>
                <a:close/>
              </a:path>
              <a:path w="754507" h="103378">
                <a:moveTo>
                  <a:pt x="754252" y="36322"/>
                </a:moveTo>
                <a:lnTo>
                  <a:pt x="35819" y="46038"/>
                </a:lnTo>
                <a:lnTo>
                  <a:pt x="25165" y="52449"/>
                </a:lnTo>
                <a:lnTo>
                  <a:pt x="36268" y="58736"/>
                </a:lnTo>
                <a:lnTo>
                  <a:pt x="754507" y="49022"/>
                </a:lnTo>
                <a:lnTo>
                  <a:pt x="754252" y="36322"/>
                </a:lnTo>
                <a:close/>
              </a:path>
              <a:path w="754507" h="103378">
                <a:moveTo>
                  <a:pt x="15748" y="47117"/>
                </a:moveTo>
                <a:lnTo>
                  <a:pt x="15875" y="58038"/>
                </a:lnTo>
                <a:lnTo>
                  <a:pt x="25165" y="52449"/>
                </a:lnTo>
                <a:lnTo>
                  <a:pt x="15748" y="47117"/>
                </a:lnTo>
                <a:close/>
              </a:path>
              <a:path w="754507" h="103378">
                <a:moveTo>
                  <a:pt x="25165" y="52449"/>
                </a:moveTo>
                <a:lnTo>
                  <a:pt x="15875" y="58038"/>
                </a:lnTo>
                <a:lnTo>
                  <a:pt x="35037" y="58038"/>
                </a:lnTo>
                <a:lnTo>
                  <a:pt x="25165" y="52449"/>
                </a:lnTo>
                <a:close/>
              </a:path>
              <a:path w="754507" h="103378">
                <a:moveTo>
                  <a:pt x="34027" y="47117"/>
                </a:moveTo>
                <a:lnTo>
                  <a:pt x="15748" y="47117"/>
                </a:lnTo>
                <a:lnTo>
                  <a:pt x="25165" y="52449"/>
                </a:lnTo>
                <a:lnTo>
                  <a:pt x="34027" y="4711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2115311" y="6399021"/>
            <a:ext cx="754507" cy="103377"/>
          </a:xfrm>
          <a:custGeom>
            <a:avLst/>
            <a:gdLst/>
            <a:ahLst/>
            <a:cxnLst/>
            <a:rect l="l" t="t" r="r" b="b"/>
            <a:pathLst>
              <a:path w="754507" h="103377">
                <a:moveTo>
                  <a:pt x="89281" y="0"/>
                </a:moveTo>
                <a:lnTo>
                  <a:pt x="86232" y="1777"/>
                </a:lnTo>
                <a:lnTo>
                  <a:pt x="0" y="50546"/>
                </a:lnTo>
                <a:lnTo>
                  <a:pt x="84836" y="101600"/>
                </a:lnTo>
                <a:lnTo>
                  <a:pt x="87883" y="103377"/>
                </a:lnTo>
                <a:lnTo>
                  <a:pt x="91820" y="102488"/>
                </a:lnTo>
                <a:lnTo>
                  <a:pt x="95376" y="96392"/>
                </a:lnTo>
                <a:lnTo>
                  <a:pt x="94487" y="92583"/>
                </a:lnTo>
                <a:lnTo>
                  <a:pt x="91439" y="90804"/>
                </a:lnTo>
                <a:lnTo>
                  <a:pt x="35977" y="57341"/>
                </a:lnTo>
                <a:lnTo>
                  <a:pt x="12445" y="57023"/>
                </a:lnTo>
                <a:lnTo>
                  <a:pt x="12700" y="44323"/>
                </a:lnTo>
                <a:lnTo>
                  <a:pt x="36831" y="44323"/>
                </a:lnTo>
                <a:lnTo>
                  <a:pt x="92456" y="12826"/>
                </a:lnTo>
                <a:lnTo>
                  <a:pt x="95504" y="11049"/>
                </a:lnTo>
                <a:lnTo>
                  <a:pt x="96646" y="7238"/>
                </a:lnTo>
                <a:lnTo>
                  <a:pt x="94868" y="4190"/>
                </a:lnTo>
                <a:lnTo>
                  <a:pt x="93218" y="1142"/>
                </a:lnTo>
                <a:lnTo>
                  <a:pt x="89281" y="0"/>
                </a:lnTo>
                <a:close/>
              </a:path>
              <a:path w="754507" h="103377">
                <a:moveTo>
                  <a:pt x="36268" y="44641"/>
                </a:moveTo>
                <a:lnTo>
                  <a:pt x="25260" y="50874"/>
                </a:lnTo>
                <a:lnTo>
                  <a:pt x="35977" y="57341"/>
                </a:lnTo>
                <a:lnTo>
                  <a:pt x="754252" y="67056"/>
                </a:lnTo>
                <a:lnTo>
                  <a:pt x="754507" y="54356"/>
                </a:lnTo>
                <a:lnTo>
                  <a:pt x="36268" y="44641"/>
                </a:lnTo>
                <a:close/>
              </a:path>
              <a:path w="754507" h="103377">
                <a:moveTo>
                  <a:pt x="12700" y="44323"/>
                </a:moveTo>
                <a:lnTo>
                  <a:pt x="12445" y="57023"/>
                </a:lnTo>
                <a:lnTo>
                  <a:pt x="35977" y="57341"/>
                </a:lnTo>
                <a:lnTo>
                  <a:pt x="34187" y="56261"/>
                </a:lnTo>
                <a:lnTo>
                  <a:pt x="15748" y="56261"/>
                </a:lnTo>
                <a:lnTo>
                  <a:pt x="15875" y="45212"/>
                </a:lnTo>
                <a:lnTo>
                  <a:pt x="35261" y="45212"/>
                </a:lnTo>
                <a:lnTo>
                  <a:pt x="36268" y="44641"/>
                </a:lnTo>
                <a:lnTo>
                  <a:pt x="12700" y="44323"/>
                </a:lnTo>
                <a:close/>
              </a:path>
              <a:path w="754507" h="103377">
                <a:moveTo>
                  <a:pt x="15875" y="45212"/>
                </a:moveTo>
                <a:lnTo>
                  <a:pt x="15748" y="56261"/>
                </a:lnTo>
                <a:lnTo>
                  <a:pt x="25260" y="50874"/>
                </a:lnTo>
                <a:lnTo>
                  <a:pt x="15875" y="45212"/>
                </a:lnTo>
                <a:close/>
              </a:path>
              <a:path w="754507" h="103377">
                <a:moveTo>
                  <a:pt x="25260" y="50874"/>
                </a:moveTo>
                <a:lnTo>
                  <a:pt x="15748" y="56261"/>
                </a:lnTo>
                <a:lnTo>
                  <a:pt x="34187" y="56261"/>
                </a:lnTo>
                <a:lnTo>
                  <a:pt x="25260" y="50874"/>
                </a:lnTo>
                <a:close/>
              </a:path>
              <a:path w="754507" h="103377">
                <a:moveTo>
                  <a:pt x="35261" y="45212"/>
                </a:moveTo>
                <a:lnTo>
                  <a:pt x="15875" y="45212"/>
                </a:lnTo>
                <a:lnTo>
                  <a:pt x="25260" y="50874"/>
                </a:lnTo>
                <a:lnTo>
                  <a:pt x="35261" y="45212"/>
                </a:lnTo>
                <a:close/>
              </a:path>
              <a:path w="754507" h="103377">
                <a:moveTo>
                  <a:pt x="36831" y="44323"/>
                </a:moveTo>
                <a:lnTo>
                  <a:pt x="12700" y="44323"/>
                </a:lnTo>
                <a:lnTo>
                  <a:pt x="36268" y="44641"/>
                </a:lnTo>
                <a:lnTo>
                  <a:pt x="36831" y="4432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115311" y="6728586"/>
            <a:ext cx="754380" cy="103377"/>
          </a:xfrm>
          <a:custGeom>
            <a:avLst/>
            <a:gdLst/>
            <a:ahLst/>
            <a:cxnLst/>
            <a:rect l="l" t="t" r="r" b="b"/>
            <a:pathLst>
              <a:path w="754380" h="103377">
                <a:moveTo>
                  <a:pt x="88645" y="0"/>
                </a:moveTo>
                <a:lnTo>
                  <a:pt x="0" y="51688"/>
                </a:lnTo>
                <a:lnTo>
                  <a:pt x="88645" y="103377"/>
                </a:lnTo>
                <a:lnTo>
                  <a:pt x="92456" y="102362"/>
                </a:lnTo>
                <a:lnTo>
                  <a:pt x="96012" y="96266"/>
                </a:lnTo>
                <a:lnTo>
                  <a:pt x="94995" y="92456"/>
                </a:lnTo>
                <a:lnTo>
                  <a:pt x="35995" y="58038"/>
                </a:lnTo>
                <a:lnTo>
                  <a:pt x="12573" y="58038"/>
                </a:lnTo>
                <a:lnTo>
                  <a:pt x="12573" y="45338"/>
                </a:lnTo>
                <a:lnTo>
                  <a:pt x="35995" y="45338"/>
                </a:lnTo>
                <a:lnTo>
                  <a:pt x="94995" y="10922"/>
                </a:lnTo>
                <a:lnTo>
                  <a:pt x="96012" y="7112"/>
                </a:lnTo>
                <a:lnTo>
                  <a:pt x="92456" y="1016"/>
                </a:lnTo>
                <a:lnTo>
                  <a:pt x="88645" y="0"/>
                </a:lnTo>
                <a:close/>
              </a:path>
              <a:path w="754380" h="103377">
                <a:moveTo>
                  <a:pt x="35995" y="45338"/>
                </a:moveTo>
                <a:lnTo>
                  <a:pt x="12573" y="45338"/>
                </a:lnTo>
                <a:lnTo>
                  <a:pt x="12573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754380" h="103377">
                <a:moveTo>
                  <a:pt x="754380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754380" y="58038"/>
                </a:lnTo>
                <a:lnTo>
                  <a:pt x="754380" y="45338"/>
                </a:lnTo>
                <a:close/>
              </a:path>
              <a:path w="754380" h="103377">
                <a:moveTo>
                  <a:pt x="15748" y="46227"/>
                </a:moveTo>
                <a:lnTo>
                  <a:pt x="15748" y="57150"/>
                </a:lnTo>
                <a:lnTo>
                  <a:pt x="25109" y="51688"/>
                </a:lnTo>
                <a:lnTo>
                  <a:pt x="15748" y="46227"/>
                </a:lnTo>
                <a:close/>
              </a:path>
              <a:path w="754380" h="103377">
                <a:moveTo>
                  <a:pt x="25109" y="51688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754380" h="103377">
                <a:moveTo>
                  <a:pt x="34471" y="46227"/>
                </a:moveTo>
                <a:lnTo>
                  <a:pt x="15748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2115311" y="7025766"/>
            <a:ext cx="754380" cy="103377"/>
          </a:xfrm>
          <a:custGeom>
            <a:avLst/>
            <a:gdLst/>
            <a:ahLst/>
            <a:cxnLst/>
            <a:rect l="l" t="t" r="r" b="b"/>
            <a:pathLst>
              <a:path w="754380" h="103377">
                <a:moveTo>
                  <a:pt x="88645" y="0"/>
                </a:moveTo>
                <a:lnTo>
                  <a:pt x="0" y="51689"/>
                </a:lnTo>
                <a:lnTo>
                  <a:pt x="88645" y="103378"/>
                </a:lnTo>
                <a:lnTo>
                  <a:pt x="92456" y="102362"/>
                </a:lnTo>
                <a:lnTo>
                  <a:pt x="96012" y="96266"/>
                </a:lnTo>
                <a:lnTo>
                  <a:pt x="94995" y="92456"/>
                </a:lnTo>
                <a:lnTo>
                  <a:pt x="35995" y="58039"/>
                </a:lnTo>
                <a:lnTo>
                  <a:pt x="12573" y="58039"/>
                </a:lnTo>
                <a:lnTo>
                  <a:pt x="12573" y="45339"/>
                </a:lnTo>
                <a:lnTo>
                  <a:pt x="35995" y="45339"/>
                </a:lnTo>
                <a:lnTo>
                  <a:pt x="94995" y="10922"/>
                </a:lnTo>
                <a:lnTo>
                  <a:pt x="96012" y="7112"/>
                </a:lnTo>
                <a:lnTo>
                  <a:pt x="92456" y="1016"/>
                </a:lnTo>
                <a:lnTo>
                  <a:pt x="88645" y="0"/>
                </a:lnTo>
                <a:close/>
              </a:path>
              <a:path w="754380" h="103377">
                <a:moveTo>
                  <a:pt x="35995" y="45339"/>
                </a:moveTo>
                <a:lnTo>
                  <a:pt x="12573" y="45339"/>
                </a:lnTo>
                <a:lnTo>
                  <a:pt x="12573" y="58039"/>
                </a:lnTo>
                <a:lnTo>
                  <a:pt x="35995" y="58039"/>
                </a:lnTo>
                <a:lnTo>
                  <a:pt x="34471" y="57150"/>
                </a:lnTo>
                <a:lnTo>
                  <a:pt x="15748" y="57150"/>
                </a:lnTo>
                <a:lnTo>
                  <a:pt x="15748" y="46228"/>
                </a:lnTo>
                <a:lnTo>
                  <a:pt x="34471" y="46228"/>
                </a:lnTo>
                <a:lnTo>
                  <a:pt x="35995" y="45339"/>
                </a:lnTo>
                <a:close/>
              </a:path>
              <a:path w="754380" h="103377">
                <a:moveTo>
                  <a:pt x="754380" y="45339"/>
                </a:moveTo>
                <a:lnTo>
                  <a:pt x="35995" y="45339"/>
                </a:lnTo>
                <a:lnTo>
                  <a:pt x="25109" y="51689"/>
                </a:lnTo>
                <a:lnTo>
                  <a:pt x="35995" y="58039"/>
                </a:lnTo>
                <a:lnTo>
                  <a:pt x="754380" y="58039"/>
                </a:lnTo>
                <a:lnTo>
                  <a:pt x="754380" y="45339"/>
                </a:lnTo>
                <a:close/>
              </a:path>
              <a:path w="754380" h="103377">
                <a:moveTo>
                  <a:pt x="15748" y="46228"/>
                </a:moveTo>
                <a:lnTo>
                  <a:pt x="15748" y="57150"/>
                </a:lnTo>
                <a:lnTo>
                  <a:pt x="25109" y="51689"/>
                </a:lnTo>
                <a:lnTo>
                  <a:pt x="15748" y="46228"/>
                </a:lnTo>
                <a:close/>
              </a:path>
              <a:path w="754380" h="103377">
                <a:moveTo>
                  <a:pt x="25109" y="51689"/>
                </a:moveTo>
                <a:lnTo>
                  <a:pt x="15748" y="57150"/>
                </a:lnTo>
                <a:lnTo>
                  <a:pt x="34471" y="57150"/>
                </a:lnTo>
                <a:lnTo>
                  <a:pt x="25109" y="51689"/>
                </a:lnTo>
                <a:close/>
              </a:path>
              <a:path w="754380" h="103377">
                <a:moveTo>
                  <a:pt x="34471" y="46228"/>
                </a:moveTo>
                <a:lnTo>
                  <a:pt x="15748" y="46228"/>
                </a:lnTo>
                <a:lnTo>
                  <a:pt x="25109" y="51689"/>
                </a:lnTo>
                <a:lnTo>
                  <a:pt x="34471" y="4622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009138" y="5982461"/>
            <a:ext cx="1021080" cy="1191768"/>
          </a:xfrm>
          <a:custGeom>
            <a:avLst/>
            <a:gdLst/>
            <a:ahLst/>
            <a:cxnLst/>
            <a:rect l="l" t="t" r="r" b="b"/>
            <a:pathLst>
              <a:path w="1021080" h="1191768">
                <a:moveTo>
                  <a:pt x="0" y="1191768"/>
                </a:moveTo>
                <a:lnTo>
                  <a:pt x="1021080" y="1191768"/>
                </a:lnTo>
                <a:lnTo>
                  <a:pt x="1021080" y="0"/>
                </a:lnTo>
                <a:lnTo>
                  <a:pt x="0" y="0"/>
                </a:lnTo>
                <a:lnTo>
                  <a:pt x="0" y="119176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159379" y="6004890"/>
            <a:ext cx="722630" cy="10013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700" marR="12700" indent="635">
              <a:lnSpc>
                <a:spcPct val="117000"/>
              </a:lnSpc>
            </a:pPr>
            <a:r>
              <a:rPr dirty="0" smtClean="0" sz="1100">
                <a:latin typeface="Calibri"/>
                <a:cs typeface="Calibri"/>
              </a:rPr>
              <a:t>Dire</a:t>
            </a:r>
            <a:r>
              <a:rPr dirty="0" smtClean="0" sz="1100" spc="-15">
                <a:latin typeface="Calibri"/>
                <a:cs typeface="Calibri"/>
              </a:rPr>
              <a:t>c</a:t>
            </a:r>
            <a:r>
              <a:rPr dirty="0" smtClean="0" sz="1100" spc="0">
                <a:latin typeface="Calibri"/>
                <a:cs typeface="Calibri"/>
              </a:rPr>
              <a:t>ti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n</a:t>
            </a:r>
            <a:r>
              <a:rPr dirty="0" smtClean="0" sz="1100" spc="-15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ro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0">
                <a:latin typeface="Calibri"/>
                <a:cs typeface="Calibri"/>
              </a:rPr>
              <a:t>ation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f p</a:t>
            </a:r>
            <a:r>
              <a:rPr dirty="0" smtClean="0" sz="1100" spc="-5">
                <a:latin typeface="Calibri"/>
                <a:cs typeface="Calibri"/>
              </a:rPr>
              <a:t>l</a:t>
            </a:r>
            <a:r>
              <a:rPr dirty="0" smtClean="0" sz="1100" spc="0">
                <a:latin typeface="Calibri"/>
                <a:cs typeface="Calibri"/>
              </a:rPr>
              <a:t>a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 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0">
                <a:latin typeface="Calibri"/>
                <a:cs typeface="Calibri"/>
              </a:rPr>
              <a:t>la</a:t>
            </a:r>
            <a:r>
              <a:rPr dirty="0" smtClean="0" sz="1100" spc="-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ised</a:t>
            </a:r>
            <a:r>
              <a:rPr dirty="0" smtClean="0" sz="1100" spc="0">
                <a:latin typeface="Calibri"/>
                <a:cs typeface="Calibri"/>
              </a:rPr>
              <a:t> wa</a:t>
            </a:r>
            <a:r>
              <a:rPr dirty="0" smtClean="0" sz="1100" spc="-5">
                <a:latin typeface="Calibri"/>
                <a:cs typeface="Calibri"/>
              </a:rPr>
              <a:t>v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679441" y="6345173"/>
            <a:ext cx="457200" cy="318515"/>
          </a:xfrm>
          <a:custGeom>
            <a:avLst/>
            <a:gdLst/>
            <a:ahLst/>
            <a:cxnLst/>
            <a:rect l="l" t="t" r="r" b="b"/>
            <a:pathLst>
              <a:path w="457200" h="318515">
                <a:moveTo>
                  <a:pt x="0" y="318515"/>
                </a:moveTo>
                <a:lnTo>
                  <a:pt x="457200" y="318515"/>
                </a:lnTo>
                <a:lnTo>
                  <a:pt x="457200" y="0"/>
                </a:lnTo>
                <a:lnTo>
                  <a:pt x="0" y="0"/>
                </a:lnTo>
                <a:lnTo>
                  <a:pt x="0" y="31851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4807077" y="6386956"/>
            <a:ext cx="20383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T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933694" y="6589014"/>
            <a:ext cx="425196" cy="339851"/>
          </a:xfrm>
          <a:custGeom>
            <a:avLst/>
            <a:gdLst/>
            <a:ahLst/>
            <a:cxnLst/>
            <a:rect l="l" t="t" r="r" b="b"/>
            <a:pathLst>
              <a:path w="425196" h="339851">
                <a:moveTo>
                  <a:pt x="0" y="339851"/>
                </a:moveTo>
                <a:lnTo>
                  <a:pt x="425196" y="339851"/>
                </a:lnTo>
                <a:lnTo>
                  <a:pt x="425196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6040373" y="6632320"/>
            <a:ext cx="21653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A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006846" y="6121899"/>
            <a:ext cx="202441" cy="221644"/>
          </a:xfrm>
          <a:custGeom>
            <a:avLst/>
            <a:gdLst/>
            <a:ahLst/>
            <a:cxnLst/>
            <a:rect l="l" t="t" r="r" b="b"/>
            <a:pathLst>
              <a:path w="202441" h="221644">
                <a:moveTo>
                  <a:pt x="0" y="110497"/>
                </a:moveTo>
                <a:lnTo>
                  <a:pt x="8155" y="66677"/>
                </a:lnTo>
                <a:lnTo>
                  <a:pt x="30370" y="31059"/>
                </a:lnTo>
                <a:lnTo>
                  <a:pt x="63271" y="7354"/>
                </a:lnTo>
                <a:lnTo>
                  <a:pt x="89473" y="0"/>
                </a:lnTo>
                <a:lnTo>
                  <a:pt x="105271" y="764"/>
                </a:lnTo>
                <a:lnTo>
                  <a:pt x="146809" y="13443"/>
                </a:lnTo>
                <a:lnTo>
                  <a:pt x="178109" y="39221"/>
                </a:lnTo>
                <a:lnTo>
                  <a:pt x="197300" y="74905"/>
                </a:lnTo>
                <a:lnTo>
                  <a:pt x="202441" y="102623"/>
                </a:lnTo>
                <a:lnTo>
                  <a:pt x="201621" y="119095"/>
                </a:lnTo>
                <a:lnTo>
                  <a:pt x="189479" y="162910"/>
                </a:lnTo>
                <a:lnTo>
                  <a:pt x="165165" y="196292"/>
                </a:lnTo>
                <a:lnTo>
                  <a:pt x="131699" y="216627"/>
                </a:lnTo>
                <a:lnTo>
                  <a:pt x="105793" y="221644"/>
                </a:lnTo>
                <a:lnTo>
                  <a:pt x="91125" y="220669"/>
                </a:lnTo>
                <a:lnTo>
                  <a:pt x="51864" y="206760"/>
                </a:lnTo>
                <a:lnTo>
                  <a:pt x="21874" y="179098"/>
                </a:lnTo>
                <a:lnTo>
                  <a:pt x="3922" y="141182"/>
                </a:lnTo>
                <a:lnTo>
                  <a:pt x="0" y="110497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6130290" y="6202552"/>
            <a:ext cx="27305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100" spc="-15">
                <a:latin typeface="Arial"/>
                <a:cs typeface="Arial"/>
              </a:rPr>
              <a:t>͠</a:t>
            </a:r>
            <a:r>
              <a:rPr dirty="0" smtClean="0" sz="1100" spc="0">
                <a:latin typeface="Arial"/>
                <a:cs typeface="Arial"/>
              </a:rPr>
              <a:t>͠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840223" y="5795797"/>
            <a:ext cx="1301496" cy="6110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896611" y="5831585"/>
            <a:ext cx="1206753" cy="503555"/>
          </a:xfrm>
          <a:custGeom>
            <a:avLst/>
            <a:gdLst/>
            <a:ahLst/>
            <a:cxnLst/>
            <a:rect l="l" t="t" r="r" b="b"/>
            <a:pathLst>
              <a:path w="1206753" h="503555">
                <a:moveTo>
                  <a:pt x="5334" y="503555"/>
                </a:moveTo>
                <a:lnTo>
                  <a:pt x="0" y="503555"/>
                </a:lnTo>
                <a:lnTo>
                  <a:pt x="0" y="0"/>
                </a:lnTo>
                <a:lnTo>
                  <a:pt x="1206753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4855464" y="6627888"/>
            <a:ext cx="1272539" cy="893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901946" y="6663690"/>
            <a:ext cx="1187450" cy="786765"/>
          </a:xfrm>
          <a:custGeom>
            <a:avLst/>
            <a:gdLst/>
            <a:ahLst/>
            <a:cxnLst/>
            <a:rect l="l" t="t" r="r" b="b"/>
            <a:pathLst>
              <a:path w="1187450" h="786765">
                <a:moveTo>
                  <a:pt x="0" y="0"/>
                </a:moveTo>
                <a:lnTo>
                  <a:pt x="8889" y="0"/>
                </a:lnTo>
                <a:lnTo>
                  <a:pt x="8889" y="786765"/>
                </a:lnTo>
                <a:lnTo>
                  <a:pt x="1187450" y="786765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048755" y="5812535"/>
            <a:ext cx="106616" cy="3794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6104382" y="5834633"/>
            <a:ext cx="0" cy="287020"/>
          </a:xfrm>
          <a:custGeom>
            <a:avLst/>
            <a:gdLst/>
            <a:ahLst/>
            <a:cxnLst/>
            <a:rect l="l" t="t" r="r" b="b"/>
            <a:pathLst>
              <a:path w="0" h="287020">
                <a:moveTo>
                  <a:pt x="0" y="0"/>
                </a:moveTo>
                <a:lnTo>
                  <a:pt x="0" y="28702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048755" y="6323101"/>
            <a:ext cx="106616" cy="3443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104382" y="6345173"/>
            <a:ext cx="0" cy="251460"/>
          </a:xfrm>
          <a:custGeom>
            <a:avLst/>
            <a:gdLst/>
            <a:ahLst/>
            <a:cxnLst/>
            <a:rect l="l" t="t" r="r" b="b"/>
            <a:pathLst>
              <a:path w="0" h="251459">
                <a:moveTo>
                  <a:pt x="0" y="0"/>
                </a:moveTo>
                <a:lnTo>
                  <a:pt x="0" y="2514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048755" y="6906742"/>
            <a:ext cx="106616" cy="6324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104382" y="6928865"/>
            <a:ext cx="0" cy="539749"/>
          </a:xfrm>
          <a:custGeom>
            <a:avLst/>
            <a:gdLst/>
            <a:ahLst/>
            <a:cxnLst/>
            <a:rect l="l" t="t" r="r" b="b"/>
            <a:pathLst>
              <a:path w="0" h="539750">
                <a:moveTo>
                  <a:pt x="0" y="0"/>
                </a:moveTo>
                <a:lnTo>
                  <a:pt x="0" y="539749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263390" y="7521702"/>
            <a:ext cx="2275332" cy="371856"/>
          </a:xfrm>
          <a:custGeom>
            <a:avLst/>
            <a:gdLst/>
            <a:ahLst/>
            <a:cxnLst/>
            <a:rect l="l" t="t" r="r" b="b"/>
            <a:pathLst>
              <a:path w="2275332" h="371855">
                <a:moveTo>
                  <a:pt x="0" y="371855"/>
                </a:moveTo>
                <a:lnTo>
                  <a:pt x="2275332" y="371855"/>
                </a:lnTo>
                <a:lnTo>
                  <a:pt x="2275332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4383404" y="7570596"/>
            <a:ext cx="1964689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Equival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iruit </a:t>
            </a:r>
            <a:r>
              <a:rPr dirty="0" smtClean="0" sz="1200" spc="-2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the fig</a:t>
            </a:r>
            <a:r>
              <a:rPr dirty="0" smtClean="0" sz="1200" spc="5" b="1">
                <a:latin typeface="Times New Roman"/>
                <a:cs typeface="Times New Roman"/>
              </a:rPr>
              <a:t>u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442974" y="6444360"/>
            <a:ext cx="850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20048"/>
            <a:ext cx="6673850" cy="1323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4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gy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T </a:t>
            </a:r>
            <a:r>
              <a:rPr dirty="0" smtClean="0" baseline="-9259" sz="1350" spc="-4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baseline="30864" sz="1350" spc="0">
                <a:latin typeface="Times New Roman"/>
                <a:cs typeface="Times New Roman"/>
              </a:rPr>
              <a:t>2 </a:t>
            </a:r>
            <a:r>
              <a:rPr dirty="0" smtClean="0" baseline="30864" sz="135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15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m</a:t>
            </a:r>
            <a:r>
              <a:rPr dirty="0" smtClean="0" baseline="30864" sz="1350" spc="7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his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aced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0">
                <a:latin typeface="Times New Roman"/>
                <a:cs typeface="Times New Roman"/>
              </a:rPr>
              <a:t>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rc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ure,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'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just" marL="12700" marR="14604">
              <a:lnSpc>
                <a:spcPct val="1107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baseline="-9259" sz="1350" spc="0">
                <a:latin typeface="Times New Roman"/>
                <a:cs typeface="Times New Roman"/>
              </a:rPr>
              <a:t>r.</a:t>
            </a:r>
            <a:r>
              <a:rPr dirty="0" smtClean="0" baseline="-9259" sz="1350" spc="-30">
                <a:latin typeface="Times New Roman"/>
                <a:cs typeface="Times New Roman"/>
              </a:rPr>
              <a:t>m</a:t>
            </a:r>
            <a:r>
              <a:rPr dirty="0" smtClean="0" baseline="-9259" sz="1350" spc="0">
                <a:latin typeface="Times New Roman"/>
                <a:cs typeface="Times New Roman"/>
              </a:rPr>
              <a:t>.s</a:t>
            </a:r>
            <a:r>
              <a:rPr dirty="0" smtClean="0" baseline="-9259" sz="135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5">
                <a:latin typeface="Times New Roman"/>
                <a:cs typeface="Times New Roman"/>
              </a:rPr>
              <a:t>Z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5077" y="2687573"/>
            <a:ext cx="43624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𝐼=</a:t>
            </a:r>
            <a:r>
              <a:rPr dirty="0" smtClean="0" sz="1400" spc="8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92958" y="2815081"/>
            <a:ext cx="591312" cy="0"/>
          </a:xfrm>
          <a:custGeom>
            <a:avLst/>
            <a:gdLst/>
            <a:ahLst/>
            <a:cxnLst/>
            <a:rect l="l" t="t" r="r" b="b"/>
            <a:pathLst>
              <a:path w="591312" h="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16479" y="2551938"/>
            <a:ext cx="159448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86939" y="2893821"/>
            <a:ext cx="50101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14954" y="2806445"/>
            <a:ext cx="24714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7830" algn="l"/>
                <a:tab pos="918844" algn="l"/>
              </a:tabLst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r>
              <a:rPr dirty="0" smtClean="0" baseline="1984" sz="2100" spc="-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1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1984" sz="2100" spc="0">
                <a:latin typeface="Cambria Math"/>
                <a:cs typeface="Cambria Math"/>
              </a:rPr>
              <a:t>)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95242" y="2893821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73778" y="2893821"/>
            <a:ext cx="112903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451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15919" y="2815081"/>
            <a:ext cx="1858010" cy="0"/>
          </a:xfrm>
          <a:custGeom>
            <a:avLst/>
            <a:gdLst/>
            <a:ahLst/>
            <a:cxnLst/>
            <a:rect l="l" t="t" r="r" b="b"/>
            <a:pathLst>
              <a:path w="1858010" h="0">
                <a:moveTo>
                  <a:pt x="0" y="0"/>
                </a:moveTo>
                <a:lnTo>
                  <a:pt x="1858010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534922" y="3424681"/>
            <a:ext cx="2152141" cy="0"/>
          </a:xfrm>
          <a:custGeom>
            <a:avLst/>
            <a:gdLst/>
            <a:ahLst/>
            <a:cxnLst/>
            <a:rect l="l" t="t" r="r" b="b"/>
            <a:pathLst>
              <a:path w="2152141" h="0">
                <a:moveTo>
                  <a:pt x="0" y="0"/>
                </a:moveTo>
                <a:lnTo>
                  <a:pt x="215214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04696" y="3297173"/>
            <a:ext cx="53530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2610" algn="l"/>
                <a:tab pos="2581910" algn="l"/>
                <a:tab pos="2946400" algn="l"/>
                <a:tab pos="5339715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|</a:t>
            </a:r>
            <a:r>
              <a:rPr dirty="0" smtClean="0" sz="1400">
                <a:latin typeface="Cambria Math"/>
                <a:cs typeface="Cambria Math"/>
              </a:rPr>
              <a:t>𝐼</a:t>
            </a:r>
            <a:r>
              <a:rPr dirty="0" smtClean="0" baseline="1984" sz="2100">
                <a:latin typeface="Cambria Math"/>
                <a:cs typeface="Cambria Math"/>
              </a:rPr>
              <a:t>|</a:t>
            </a:r>
            <a:r>
              <a:rPr dirty="0" smtClean="0" baseline="1984" sz="21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	</a:t>
            </a:r>
            <a:r>
              <a:rPr dirty="0" smtClean="0" sz="1400" spc="0" u="heavy">
                <a:latin typeface="Cambria Math"/>
                <a:cs typeface="Cambria Math"/>
              </a:rPr>
              <a:t> 	</a:t>
            </a:r>
            <a:r>
              <a:rPr dirty="0" smtClean="0" sz="1400" spc="0">
                <a:latin typeface="Cambria Math"/>
                <a:cs typeface="Cambria Math"/>
              </a:rPr>
              <a:t>=	</a:t>
            </a:r>
            <a:r>
              <a:rPr dirty="0" smtClean="0" sz="1400" spc="0" u="heavy">
                <a:latin typeface="Cambria Math"/>
                <a:cs typeface="Cambria Math"/>
              </a:rPr>
              <a:t> 	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83866" y="3161538"/>
            <a:ext cx="282575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82545" algn="l"/>
              </a:tabLst>
            </a:pPr>
            <a:r>
              <a:rPr dirty="0" smtClean="0" baseline="1984" sz="2100">
                <a:latin typeface="Cambria Math"/>
                <a:cs typeface="Cambria Math"/>
              </a:rPr>
              <a:t>|</a:t>
            </a: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1984" sz="2100">
                <a:latin typeface="Cambria Math"/>
                <a:cs typeface="Cambria Math"/>
              </a:rPr>
              <a:t>|	</a:t>
            </a:r>
            <a:r>
              <a:rPr dirty="0" smtClean="0" baseline="1984" sz="2100">
                <a:latin typeface="Cambria Math"/>
                <a:cs typeface="Cambria Math"/>
              </a:rPr>
              <a:t>|</a:t>
            </a: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1984" sz="2100">
                <a:latin typeface="Cambria Math"/>
                <a:cs typeface="Cambria Math"/>
              </a:rPr>
              <a:t>|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2222" y="3459098"/>
            <a:ext cx="492823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96490" algn="l"/>
              </a:tabLst>
            </a:pPr>
            <a:r>
              <a:rPr dirty="0" smtClean="0" sz="1400" spc="114">
                <a:latin typeface="Cambria Math"/>
                <a:cs typeface="Cambria Math"/>
              </a:rPr>
              <a:t>√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5000" sz="1500" spc="30">
                <a:latin typeface="Cambria Math"/>
                <a:cs typeface="Cambria Math"/>
              </a:rPr>
              <a:t>2</a:t>
            </a:r>
            <a:r>
              <a:rPr dirty="0" smtClean="0" baseline="25000" sz="1500" spc="30">
                <a:latin typeface="Cambria Math"/>
                <a:cs typeface="Cambria Math"/>
              </a:rPr>
              <a:t> </a:t>
            </a:r>
            <a:r>
              <a:rPr dirty="0" smtClean="0" baseline="25000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5000" sz="1500" spc="30">
                <a:latin typeface="Cambria Math"/>
                <a:cs typeface="Cambria Math"/>
              </a:rPr>
              <a:t>2</a:t>
            </a:r>
            <a:r>
              <a:rPr dirty="0" smtClean="0" baseline="25000" sz="1500" spc="30">
                <a:latin typeface="Cambria Math"/>
                <a:cs typeface="Cambria Math"/>
              </a:rPr>
              <a:t>	</a:t>
            </a:r>
            <a:r>
              <a:rPr dirty="0" smtClean="0" sz="1400" spc="114">
                <a:latin typeface="Cambria Math"/>
                <a:cs typeface="Cambria Math"/>
              </a:rPr>
              <a:t>√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5000" sz="1500" spc="30">
                <a:latin typeface="Cambria Math"/>
                <a:cs typeface="Cambria Math"/>
              </a:rPr>
              <a:t>2</a:t>
            </a:r>
            <a:r>
              <a:rPr dirty="0" smtClean="0" baseline="25000" sz="1500" spc="30">
                <a:latin typeface="Cambria Math"/>
                <a:cs typeface="Cambria Math"/>
              </a:rPr>
              <a:t> </a:t>
            </a:r>
            <a:r>
              <a:rPr dirty="0" smtClean="0" baseline="25000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5000" sz="1500" spc="30">
                <a:latin typeface="Cambria Math"/>
                <a:cs typeface="Cambria Math"/>
              </a:rPr>
              <a:t>2</a:t>
            </a:r>
            <a:endParaRPr baseline="25000" sz="15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18839" y="3424681"/>
            <a:ext cx="2525903" cy="0"/>
          </a:xfrm>
          <a:custGeom>
            <a:avLst/>
            <a:gdLst/>
            <a:ahLst/>
            <a:cxnLst/>
            <a:rect l="l" t="t" r="r" b="b"/>
            <a:pathLst>
              <a:path w="2525903" h="0">
                <a:moveTo>
                  <a:pt x="0" y="0"/>
                </a:moveTo>
                <a:lnTo>
                  <a:pt x="25259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17166" y="3971163"/>
            <a:ext cx="115316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�𝑒�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7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78934" y="3835527"/>
            <a:ext cx="40894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32175" y="4090034"/>
            <a:ext cx="190500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44875" y="4098670"/>
            <a:ext cx="1885442" cy="0"/>
          </a:xfrm>
          <a:custGeom>
            <a:avLst/>
            <a:gdLst/>
            <a:ahLst/>
            <a:cxnLst/>
            <a:rect l="l" t="t" r="r" b="b"/>
            <a:pathLst>
              <a:path w="1885442" h="0">
                <a:moveTo>
                  <a:pt x="0" y="0"/>
                </a:moveTo>
                <a:lnTo>
                  <a:pt x="188544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4500" y="4449698"/>
            <a:ext cx="6617334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Z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baseline="-9259" sz="1350" spc="0">
                <a:latin typeface="Times New Roman"/>
                <a:cs typeface="Times New Roman"/>
              </a:rPr>
              <a:t>e</a:t>
            </a:r>
            <a:endParaRPr baseline="-9259" sz="13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582166" y="5081650"/>
            <a:ext cx="2107946" cy="0"/>
          </a:xfrm>
          <a:custGeom>
            <a:avLst/>
            <a:gdLst/>
            <a:ahLst/>
            <a:cxnLst/>
            <a:rect l="l" t="t" r="r" b="b"/>
            <a:pathLst>
              <a:path w="2107946" h="0">
                <a:moveTo>
                  <a:pt x="0" y="0"/>
                </a:moveTo>
                <a:lnTo>
                  <a:pt x="210794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06220" y="5073014"/>
            <a:ext cx="534670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56615" algn="l"/>
                <a:tab pos="3235960" algn="l"/>
              </a:tabLst>
            </a:pPr>
            <a:r>
              <a:rPr dirty="0" smtClean="0" baseline="37698" sz="2100">
                <a:latin typeface="Cambria Math"/>
                <a:cs typeface="Cambria Math"/>
              </a:rPr>
              <a:t>𝐴</a:t>
            </a:r>
            <a:r>
              <a:rPr dirty="0" smtClean="0" baseline="36111" sz="1500" spc="-15">
                <a:latin typeface="Cambria Math"/>
                <a:cs typeface="Cambria Math"/>
              </a:rPr>
              <a:t>𝑒</a:t>
            </a:r>
            <a:r>
              <a:rPr dirty="0" smtClean="0" baseline="37698" sz="2100" spc="-15">
                <a:latin typeface="Cambria Math"/>
                <a:cs typeface="Cambria Math"/>
              </a:rPr>
              <a:t>= </a:t>
            </a:r>
            <a:r>
              <a:rPr dirty="0" smtClean="0" baseline="37698" sz="21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0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 </a:t>
            </a:r>
            <a:r>
              <a:rPr dirty="0" smtClean="0" baseline="37698" sz="21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𝑋+ 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19857" y="4818506"/>
            <a:ext cx="298894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78100" algn="l"/>
              </a:tabLst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	</a:t>
            </a:r>
            <a:r>
              <a:rPr dirty="0" smtClean="0" sz="1400" spc="-1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23973" y="5160390"/>
            <a:ext cx="430784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  <a:tab pos="1459230" algn="l"/>
                <a:tab pos="2801620" algn="l"/>
                <a:tab pos="3202940" algn="l"/>
                <a:tab pos="3812540" algn="l"/>
                <a:tab pos="421068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961510" y="5081650"/>
            <a:ext cx="2481707" cy="0"/>
          </a:xfrm>
          <a:custGeom>
            <a:avLst/>
            <a:gdLst/>
            <a:ahLst/>
            <a:cxnLst/>
            <a:rect l="l" t="t" r="r" b="b"/>
            <a:pathLst>
              <a:path w="2481707" h="0">
                <a:moveTo>
                  <a:pt x="0" y="0"/>
                </a:moveTo>
                <a:lnTo>
                  <a:pt x="2481707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44500" y="5414177"/>
            <a:ext cx="6671309" cy="3039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101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0">
                <a:latin typeface="Times New Roman"/>
                <a:cs typeface="Times New Roman"/>
              </a:rPr>
              <a:t> (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ced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35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A </a:t>
            </a:r>
            <a:r>
              <a:rPr dirty="0" smtClean="0" baseline="-9259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ad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Z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"/>
              </a:spcBef>
            </a:pPr>
            <a:endParaRPr sz="1000"/>
          </a:p>
          <a:p>
            <a:pPr algn="just" marL="12700" marR="18415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sa</a:t>
            </a:r>
            <a:r>
              <a:rPr dirty="0" smtClean="0" sz="1400" spc="-2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4"/>
              </a:spcBef>
            </a:pPr>
            <a:endParaRPr sz="1200"/>
          </a:p>
          <a:p>
            <a:pPr algn="ctr" marR="8255">
              <a:lnSpc>
                <a:spcPct val="100000"/>
              </a:lnSpc>
            </a:pPr>
            <a:r>
              <a:rPr dirty="0" smtClean="0" sz="1400" spc="-9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algn="just" marL="12700" marR="15875">
              <a:lnSpc>
                <a:spcPct val="11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sf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4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ctr" marR="9525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−</a:t>
            </a:r>
            <a:r>
              <a:rPr dirty="0" smtClean="0" sz="1400" spc="-14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40">
                <a:latin typeface="Cambria Math"/>
                <a:cs typeface="Cambria Math"/>
              </a:rPr>
              <a:t> 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6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algn="ctr" marL="1905">
              <a:lnSpc>
                <a:spcPct val="100000"/>
              </a:lnSpc>
              <a:tabLst>
                <a:tab pos="864235" algn="l"/>
              </a:tabLst>
            </a:pP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	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5836" y="8741917"/>
            <a:ext cx="77216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41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�𝑒�</a:t>
            </a:r>
            <a:r>
              <a:rPr dirty="0" smtClean="0" baseline="11904" sz="2100" spc="-15">
                <a:latin typeface="Cambria Math"/>
                <a:cs typeface="Cambria Math"/>
              </a:rPr>
              <a:t>= </a:t>
            </a:r>
            <a:r>
              <a:rPr dirty="0" smtClean="0" baseline="11904" sz="2100" spc="112">
                <a:latin typeface="Cambria Math"/>
                <a:cs typeface="Cambria Math"/>
              </a:rPr>
              <a:t> </a:t>
            </a:r>
            <a:r>
              <a:rPr dirty="0" smtClean="0" baseline="-25793" sz="2100" spc="7">
                <a:latin typeface="Cambria Math"/>
                <a:cs typeface="Cambria Math"/>
              </a:rPr>
              <a:t>(</a:t>
            </a:r>
            <a:r>
              <a:rPr dirty="0" smtClean="0" baseline="-25793" sz="2100" spc="0">
                <a:latin typeface="Cambria Math"/>
                <a:cs typeface="Cambria Math"/>
              </a:rPr>
              <a:t>�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036624" y="8832850"/>
            <a:ext cx="1952498" cy="0"/>
          </a:xfrm>
          <a:custGeom>
            <a:avLst/>
            <a:gdLst/>
            <a:ahLst/>
            <a:cxnLst/>
            <a:rect l="l" t="t" r="r" b="b"/>
            <a:pathLst>
              <a:path w="1952498" h="0">
                <a:moveTo>
                  <a:pt x="0" y="0"/>
                </a:moveTo>
                <a:lnTo>
                  <a:pt x="195249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796542" y="8569705"/>
            <a:ext cx="281559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19350" algn="l"/>
              </a:tabLst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	</a:t>
            </a:r>
            <a:r>
              <a:rPr dirty="0" smtClean="0" sz="1400" spc="-1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15948" y="8911589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20847" y="8832850"/>
            <a:ext cx="2383790" cy="0"/>
          </a:xfrm>
          <a:custGeom>
            <a:avLst/>
            <a:gdLst/>
            <a:ahLst/>
            <a:cxnLst/>
            <a:rect l="l" t="t" r="r" b="b"/>
            <a:pathLst>
              <a:path w="2383790" h="0">
                <a:moveTo>
                  <a:pt x="0" y="0"/>
                </a:moveTo>
                <a:lnTo>
                  <a:pt x="2383790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342389" y="8824213"/>
            <a:ext cx="57156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59330" algn="l"/>
                <a:tab pos="4874895" algn="l"/>
              </a:tabLst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2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 </a:t>
            </a:r>
            <a:r>
              <a:rPr dirty="0" smtClean="0" baseline="37698" sz="2100" spc="3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r>
              <a:rPr dirty="0" smtClean="0" baseline="1984" sz="2100" spc="89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	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16710" y="8911589"/>
            <a:ext cx="74930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𝐴�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28086" y="8911589"/>
            <a:ext cx="1092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62654" y="8911589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72610" y="8911589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73677" y="8911589"/>
            <a:ext cx="190817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  <a:tab pos="101981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230873" y="8569705"/>
            <a:ext cx="40894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𝐿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88429" y="8911589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5836284" y="8832850"/>
            <a:ext cx="1207312" cy="0"/>
          </a:xfrm>
          <a:custGeom>
            <a:avLst/>
            <a:gdLst/>
            <a:ahLst/>
            <a:cxnLst/>
            <a:rect l="l" t="t" r="r" b="b"/>
            <a:pathLst>
              <a:path w="1207312" h="0">
                <a:moveTo>
                  <a:pt x="0" y="0"/>
                </a:moveTo>
                <a:lnTo>
                  <a:pt x="12073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641219" y="9366707"/>
            <a:ext cx="1159510" cy="313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41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�𝑒𝑐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𝑎𝑥</a:t>
            </a:r>
            <a:r>
              <a:rPr dirty="0" smtClean="0" baseline="11904" sz="2100" spc="-15">
                <a:latin typeface="Cambria Math"/>
                <a:cs typeface="Cambria Math"/>
              </a:rPr>
              <a:t>=  </a:t>
            </a:r>
            <a:r>
              <a:rPr dirty="0" smtClean="0" baseline="11904" sz="2100" spc="-225">
                <a:latin typeface="Cambria Math"/>
                <a:cs typeface="Cambria Math"/>
              </a:rPr>
              <a:t> </a:t>
            </a:r>
            <a:r>
              <a:rPr dirty="0" smtClean="0" baseline="-27777" sz="2100" spc="15">
                <a:latin typeface="Cambria Math"/>
                <a:cs typeface="Cambria Math"/>
              </a:rPr>
              <a:t>4</a:t>
            </a:r>
            <a:r>
              <a:rPr dirty="0" smtClean="0" baseline="-27777" sz="2100" spc="60">
                <a:latin typeface="Cambria Math"/>
                <a:cs typeface="Cambria Math"/>
              </a:rPr>
              <a:t>�</a:t>
            </a:r>
            <a:r>
              <a:rPr dirty="0" smtClean="0" baseline="-8333" sz="1500" spc="30">
                <a:latin typeface="Cambria Math"/>
                <a:cs typeface="Cambria Math"/>
              </a:rPr>
              <a:t>2</a:t>
            </a:r>
            <a:endParaRPr baseline="-8333" sz="15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32175" y="9194545"/>
            <a:ext cx="42354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00398" y="9551619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44875" y="9457638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4084954" y="9457638"/>
            <a:ext cx="305104" cy="0"/>
          </a:xfrm>
          <a:custGeom>
            <a:avLst/>
            <a:gdLst/>
            <a:ahLst/>
            <a:cxnLst/>
            <a:rect l="l" t="t" r="r" b="b"/>
            <a:pathLst>
              <a:path w="305104" h="0">
                <a:moveTo>
                  <a:pt x="0" y="0"/>
                </a:moveTo>
                <a:lnTo>
                  <a:pt x="3051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889375" y="9330131"/>
            <a:ext cx="95631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40"/>
              </a:lnSpc>
              <a:tabLst>
                <a:tab pos="549275" algn="l"/>
              </a:tabLst>
            </a:pPr>
            <a:r>
              <a:rPr dirty="0" smtClean="0" sz="1400">
                <a:latin typeface="Cambria Math"/>
                <a:cs typeface="Cambria Math"/>
              </a:rPr>
              <a:t>=	</a:t>
            </a:r>
            <a:r>
              <a:rPr dirty="0" smtClean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195580">
              <a:lnSpc>
                <a:spcPts val="1175"/>
              </a:lnSpc>
              <a:tabLst>
                <a:tab pos="730250" algn="l"/>
              </a:tabLst>
            </a:pPr>
            <a:r>
              <a:rPr dirty="0" smtClean="0" sz="1400">
                <a:latin typeface="Cambria Math"/>
                <a:cs typeface="Cambria Math"/>
              </a:rPr>
              <a:t>4�	</a:t>
            </a:r>
            <a:r>
              <a:rPr dirty="0" smtClean="0" sz="1400">
                <a:latin typeface="Cambria Math"/>
                <a:cs typeface="Cambria Math"/>
              </a:rPr>
              <a:t>4�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24071" y="9129014"/>
            <a:ext cx="746760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8480" algn="l"/>
              </a:tabLst>
            </a:pPr>
            <a:r>
              <a:rPr dirty="0" smtClean="0" baseline="-19841" sz="2100">
                <a:latin typeface="Cambria Math"/>
                <a:cs typeface="Cambria Math"/>
              </a:rPr>
              <a:t>𝑉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r>
              <a:rPr dirty="0" smtClean="0" sz="1000" spc="20">
                <a:latin typeface="Cambria Math"/>
                <a:cs typeface="Cambria Math"/>
              </a:rPr>
              <a:t>	</a:t>
            </a:r>
            <a:r>
              <a:rPr dirty="0" smtClean="0" baseline="-19841" sz="2100" spc="30">
                <a:latin typeface="Cambria Math"/>
                <a:cs typeface="Cambria Math"/>
              </a:rPr>
              <a:t>𝑉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88916" y="9536379"/>
            <a:ext cx="62166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1020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620133" y="9457638"/>
            <a:ext cx="288036" cy="0"/>
          </a:xfrm>
          <a:custGeom>
            <a:avLst/>
            <a:gdLst/>
            <a:ahLst/>
            <a:cxnLst/>
            <a:rect l="l" t="t" r="r" b="b"/>
            <a:pathLst>
              <a:path w="288036" h="0">
                <a:moveTo>
                  <a:pt x="0" y="0"/>
                </a:moveTo>
                <a:lnTo>
                  <a:pt x="2880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2238"/>
            <a:ext cx="374205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ure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giv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2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23845" y="1684781"/>
            <a:ext cx="70485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𝑒�𝑎𝑥</a:t>
            </a:r>
            <a:r>
              <a:rPr dirty="0" smtClean="0" baseline="11904" sz="2100" spc="-15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2698" y="1549145"/>
            <a:ext cx="57404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41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�𝑒𝑐</a:t>
            </a:r>
            <a:r>
              <a:rPr dirty="0" smtClean="0" sz="1000" spc="-5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𝑎𝑥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65398" y="1775713"/>
            <a:ext cx="559308" cy="0"/>
          </a:xfrm>
          <a:custGeom>
            <a:avLst/>
            <a:gdLst/>
            <a:ahLst/>
            <a:cxnLst/>
            <a:rect l="l" t="t" r="r" b="b"/>
            <a:pathLst>
              <a:path w="559308" h="0">
                <a:moveTo>
                  <a:pt x="0" y="0"/>
                </a:moveTo>
                <a:lnTo>
                  <a:pt x="5593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282822" y="1767077"/>
            <a:ext cx="10344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0525" algn="l"/>
              </a:tabLst>
            </a:pPr>
            <a:r>
              <a:rPr dirty="0" smtClean="0" sz="1400">
                <a:latin typeface="Cambria Math"/>
                <a:cs typeface="Cambria Math"/>
              </a:rPr>
              <a:t>�	</a:t>
            </a:r>
            <a:r>
              <a:rPr dirty="0" smtClean="0" baseline="37698" sz="210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4� </a:t>
            </a:r>
            <a:r>
              <a:rPr dirty="0" smtClean="0" sz="1400" spc="-2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.</a:t>
            </a:r>
            <a:r>
              <a:rPr dirty="0" smtClean="0" sz="1400" spc="-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68622" y="1447038"/>
            <a:ext cx="220979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𝑉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53966" y="1854453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56354" y="1775713"/>
            <a:ext cx="451408" cy="0"/>
          </a:xfrm>
          <a:custGeom>
            <a:avLst/>
            <a:gdLst/>
            <a:ahLst/>
            <a:cxnLst/>
            <a:rect l="l" t="t" r="r" b="b"/>
            <a:pathLst>
              <a:path w="451408" h="0">
                <a:moveTo>
                  <a:pt x="0" y="0"/>
                </a:moveTo>
                <a:lnTo>
                  <a:pt x="4514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520565" y="1648205"/>
            <a:ext cx="7118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 </a:t>
            </a:r>
            <a:r>
              <a:rPr dirty="0" smtClean="0" baseline="27777" sz="1500" spc="-112">
                <a:latin typeface="Cambria Math"/>
                <a:cs typeface="Cambria Math"/>
              </a:rPr>
              <a:t> 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𝜆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14704" y="2360167"/>
            <a:ext cx="1940306" cy="0"/>
          </a:xfrm>
          <a:custGeom>
            <a:avLst/>
            <a:gdLst/>
            <a:ahLst/>
            <a:cxnLst/>
            <a:rect l="l" t="t" r="r" b="b"/>
            <a:pathLst>
              <a:path w="1940306" h="0">
                <a:moveTo>
                  <a:pt x="0" y="0"/>
                </a:moveTo>
                <a:lnTo>
                  <a:pt x="1940306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855086" y="2362453"/>
            <a:ext cx="74675" cy="0"/>
          </a:xfrm>
          <a:custGeom>
            <a:avLst/>
            <a:gdLst/>
            <a:ahLst/>
            <a:cxnLst/>
            <a:rect l="l" t="t" r="r" b="b"/>
            <a:pathLst>
              <a:path w="74675" h="0">
                <a:moveTo>
                  <a:pt x="0" y="0"/>
                </a:moveTo>
                <a:lnTo>
                  <a:pt x="7467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929763" y="2360167"/>
            <a:ext cx="137160" cy="0"/>
          </a:xfrm>
          <a:custGeom>
            <a:avLst/>
            <a:gdLst/>
            <a:ahLst/>
            <a:cxnLst/>
            <a:rect l="l" t="t" r="r" b="b"/>
            <a:pathLst>
              <a:path w="137160" h="0">
                <a:moveTo>
                  <a:pt x="0" y="0"/>
                </a:moveTo>
                <a:lnTo>
                  <a:pt x="137160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73100" y="2137917"/>
            <a:ext cx="6445250" cy="11925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472" sz="2400" spc="-7" b="1">
                <a:latin typeface="Times New Roman"/>
                <a:cs typeface="Times New Roman"/>
              </a:rPr>
              <a:t>2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r>
              <a:rPr dirty="0" smtClean="0" baseline="3472" sz="2400" spc="97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Scat</a:t>
            </a:r>
            <a:r>
              <a:rPr dirty="0" smtClean="0" baseline="3472" sz="2400" spc="-30" b="1">
                <a:latin typeface="Times New Roman"/>
                <a:cs typeface="Times New Roman"/>
              </a:rPr>
              <a:t>t</a:t>
            </a:r>
            <a:r>
              <a:rPr dirty="0" smtClean="0" baseline="3472" sz="2400" spc="-15" b="1">
                <a:latin typeface="Times New Roman"/>
                <a:cs typeface="Times New Roman"/>
              </a:rPr>
              <a:t>ering</a:t>
            </a:r>
            <a:r>
              <a:rPr dirty="0" smtClean="0" baseline="3472" sz="2400" spc="15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Ape</a:t>
            </a:r>
            <a:r>
              <a:rPr dirty="0" smtClean="0" baseline="3472" sz="2400" spc="-7" b="1">
                <a:latin typeface="Times New Roman"/>
                <a:cs typeface="Times New Roman"/>
              </a:rPr>
              <a:t>r</a:t>
            </a:r>
            <a:r>
              <a:rPr dirty="0" smtClean="0" baseline="3472" sz="2400" spc="-7" b="1">
                <a:latin typeface="Times New Roman"/>
                <a:cs typeface="Times New Roman"/>
              </a:rPr>
              <a:t>t</a:t>
            </a:r>
            <a:r>
              <a:rPr dirty="0" smtClean="0" baseline="3472" sz="2400" spc="-15" b="1">
                <a:latin typeface="Times New Roman"/>
                <a:cs typeface="Times New Roman"/>
              </a:rPr>
              <a:t>ure</a:t>
            </a:r>
            <a:r>
              <a:rPr dirty="0" smtClean="0" baseline="3472" sz="2400" spc="-7" b="1">
                <a:latin typeface="Times New Roman"/>
                <a:cs typeface="Times New Roman"/>
              </a:rPr>
              <a:t> </a:t>
            </a:r>
            <a:r>
              <a:rPr dirty="0" smtClean="0" baseline="3472" sz="2400" spc="-22" b="1">
                <a:latin typeface="Times New Roman"/>
                <a:cs typeface="Times New Roman"/>
              </a:rPr>
              <a:t>A</a:t>
            </a:r>
            <a:r>
              <a:rPr dirty="0" smtClean="0" sz="1050" spc="-15" b="1">
                <a:latin typeface="Times New Roman"/>
                <a:cs typeface="Times New Roman"/>
              </a:rPr>
              <a:t>S</a:t>
            </a:r>
            <a:r>
              <a:rPr dirty="0" smtClean="0" baseline="3472" sz="2400" spc="-7" b="1">
                <a:latin typeface="Times New Roman"/>
                <a:cs typeface="Times New Roman"/>
              </a:rPr>
              <a:t>: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endParaRPr baseline="3472" sz="2400">
              <a:latin typeface="Times New Roman"/>
              <a:cs typeface="Times New Roman"/>
            </a:endParaRPr>
          </a:p>
          <a:p>
            <a:pPr algn="just" marL="241300" marR="12700">
              <a:lnSpc>
                <a:spcPts val="1850"/>
              </a:lnSpc>
              <a:spcBef>
                <a:spcPts val="1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nna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gh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30">
                <a:latin typeface="Times New Roman"/>
                <a:cs typeface="Times New Roman"/>
              </a:rPr>
              <a:t>Z</a:t>
            </a:r>
            <a:r>
              <a:rPr dirty="0" smtClean="0" baseline="-9259" sz="1350" spc="0">
                <a:latin typeface="Times New Roman"/>
                <a:cs typeface="Times New Roman"/>
              </a:rPr>
              <a:t>A </a:t>
            </a:r>
            <a:r>
              <a:rPr dirty="0" smtClean="0" baseline="-9259" sz="1350" spc="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Z</a:t>
            </a:r>
            <a:r>
              <a:rPr dirty="0" smtClean="0" baseline="-9259" sz="1350" spc="-7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du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P</a:t>
            </a:r>
            <a:r>
              <a:rPr dirty="0" smtClean="0" baseline="-9259" sz="1350" spc="-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L</a:t>
            </a:r>
            <a:r>
              <a:rPr dirty="0" smtClean="0" baseline="-9259" sz="135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ile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se.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ap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9259" sz="1350" spc="0">
                <a:latin typeface="Times New Roman"/>
                <a:cs typeface="Times New Roman"/>
              </a:rPr>
              <a:t>S</a:t>
            </a:r>
            <a:r>
              <a:rPr dirty="0" smtClean="0" baseline="-9259" sz="1350" spc="11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56714" y="3603370"/>
            <a:ext cx="166116" cy="0"/>
          </a:xfrm>
          <a:custGeom>
            <a:avLst/>
            <a:gdLst/>
            <a:ahLst/>
            <a:cxnLst/>
            <a:rect l="l" t="t" r="r" b="b"/>
            <a:pathLst>
              <a:path w="166116" h="0">
                <a:moveTo>
                  <a:pt x="0" y="0"/>
                </a:moveTo>
                <a:lnTo>
                  <a:pt x="1661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24914" y="3475863"/>
            <a:ext cx="243649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 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 </a:t>
            </a:r>
            <a:r>
              <a:rPr dirty="0" smtClean="0" baseline="-37698" sz="2100" spc="-127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ℎ���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𝐼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[</a:t>
            </a:r>
            <a:r>
              <a:rPr dirty="0" smtClean="0" baseline="-37698" sz="2100" spc="7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44014" y="3339845"/>
            <a:ext cx="31445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50185" algn="l"/>
              </a:tabLst>
            </a:pPr>
            <a:r>
              <a:rPr dirty="0" smtClean="0" sz="1400" spc="-19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	</a:t>
            </a:r>
            <a:r>
              <a:rPr dirty="0" smtClean="0" sz="1400" spc="-10">
                <a:latin typeface="Cambria Math"/>
                <a:cs typeface="Cambria Math"/>
              </a:rPr>
              <a:t>𝑉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83407" y="3460750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03672" y="3325114"/>
            <a:ext cx="9906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39310" y="3682110"/>
            <a:ext cx="10350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66057" y="3594734"/>
            <a:ext cx="203009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10">
                <a:latin typeface="Cambria Math"/>
                <a:cs typeface="Cambria Math"/>
              </a:rPr>
              <a:t> </a:t>
            </a:r>
            <a:r>
              <a:rPr dirty="0" smtClean="0" sz="1400" spc="-20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95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</a:t>
            </a:r>
            <a:r>
              <a:rPr dirty="0" smtClean="0" baseline="22222" sz="1500" spc="-12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baseline="1984" sz="2100" spc="7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-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baseline="1984" sz="2100" spc="0">
                <a:latin typeface="Cambria Math"/>
                <a:cs typeface="Cambria Math"/>
              </a:rPr>
              <a:t>]</a:t>
            </a:r>
            <a:endParaRPr baseline="1984" sz="21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897503" y="3603370"/>
            <a:ext cx="2384171" cy="0"/>
          </a:xfrm>
          <a:custGeom>
            <a:avLst/>
            <a:gdLst/>
            <a:ahLst/>
            <a:cxnLst/>
            <a:rect l="l" t="t" r="r" b="b"/>
            <a:pathLst>
              <a:path w="2384171" h="0">
                <a:moveTo>
                  <a:pt x="0" y="0"/>
                </a:moveTo>
                <a:lnTo>
                  <a:pt x="238417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3957446"/>
            <a:ext cx="485140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9259" sz="135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=0,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9259" sz="1350" spc="-22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9259" sz="1350" spc="0">
                <a:latin typeface="Times New Roman"/>
                <a:cs typeface="Times New Roman"/>
              </a:rPr>
              <a:t>r </a:t>
            </a:r>
            <a:r>
              <a:rPr dirty="0" smtClean="0" baseline="-9259" sz="1350" spc="-157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=-</a:t>
            </a:r>
            <a:r>
              <a:rPr dirty="0" smtClean="0" sz="1400" spc="-5">
                <a:latin typeface="Times New Roman"/>
                <a:cs typeface="Times New Roman"/>
              </a:rPr>
              <a:t>X</a:t>
            </a:r>
            <a:r>
              <a:rPr dirty="0" smtClean="0" baseline="-9259" sz="1350" spc="0">
                <a:latin typeface="Times New Roman"/>
                <a:cs typeface="Times New Roman"/>
              </a:rPr>
              <a:t>A</a:t>
            </a:r>
            <a:r>
              <a:rPr dirty="0" smtClean="0" baseline="-9259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fer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307589" y="4589398"/>
            <a:ext cx="385876" cy="0"/>
          </a:xfrm>
          <a:custGeom>
            <a:avLst/>
            <a:gdLst/>
            <a:ahLst/>
            <a:cxnLst/>
            <a:rect l="l" t="t" r="r" b="b"/>
            <a:pathLst>
              <a:path w="385876" h="0">
                <a:moveTo>
                  <a:pt x="0" y="0"/>
                </a:moveTo>
                <a:lnTo>
                  <a:pt x="3858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75789" y="4461890"/>
            <a:ext cx="381127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2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4� </a:t>
            </a:r>
            <a:r>
              <a:rPr dirty="0" smtClean="0" baseline="-37698" sz="2100" spc="-3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��</a:t>
            </a:r>
            <a:r>
              <a:rPr dirty="0" smtClean="0" sz="1400" spc="0">
                <a:latin typeface="Cambria Math"/>
                <a:cs typeface="Cambria Math"/>
              </a:rPr>
              <a:t>� 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5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2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86329" y="4260722"/>
            <a:ext cx="220979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𝑉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05201" y="4668138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4500" y="4938902"/>
            <a:ext cx="472186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=-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baseline="-9259" sz="1350" spc="0">
                <a:latin typeface="Times New Roman"/>
                <a:cs typeface="Times New Roman"/>
              </a:rPr>
              <a:t>A</a:t>
            </a:r>
            <a:r>
              <a:rPr dirty="0" smtClean="0" baseline="-9259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&amp;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9259" sz="1350" spc="-1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=0) ante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585083" y="5570854"/>
            <a:ext cx="286512" cy="0"/>
          </a:xfrm>
          <a:custGeom>
            <a:avLst/>
            <a:gdLst/>
            <a:ahLst/>
            <a:cxnLst/>
            <a:rect l="l" t="t" r="r" b="b"/>
            <a:pathLst>
              <a:path w="286512" h="0">
                <a:moveTo>
                  <a:pt x="0" y="0"/>
                </a:moveTo>
                <a:lnTo>
                  <a:pt x="28651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153282" y="5443346"/>
            <a:ext cx="1243330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 </a:t>
            </a:r>
            <a:r>
              <a:rPr dirty="0" smtClean="0" baseline="-37698" sz="2100" spc="-22">
                <a:latin typeface="Cambria Math"/>
                <a:cs typeface="Cambria Math"/>
              </a:rPr>
              <a:t> </a:t>
            </a:r>
            <a:r>
              <a:rPr dirty="0" smtClean="0" baseline="-37698" sz="2100" spc="0">
                <a:latin typeface="Cambria Math"/>
                <a:cs typeface="Cambria Math"/>
              </a:rPr>
              <a:t>�</a:t>
            </a:r>
            <a:r>
              <a:rPr dirty="0" smtClean="0" baseline="-37698" sz="2100" spc="15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4𝐴</a:t>
            </a:r>
            <a:r>
              <a:rPr dirty="0" smtClean="0" baseline="-16666" sz="1500" spc="-15">
                <a:latin typeface="Cambria Math"/>
                <a:cs typeface="Cambria Math"/>
              </a:rPr>
              <a:t>𝑒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15054" y="5242178"/>
            <a:ext cx="220979" cy="290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9841" sz="2100">
                <a:latin typeface="Cambria Math"/>
                <a:cs typeface="Cambria Math"/>
              </a:rPr>
              <a:t>𝑉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83634" y="5649594"/>
            <a:ext cx="927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14704" y="6157086"/>
            <a:ext cx="1443227" cy="0"/>
          </a:xfrm>
          <a:custGeom>
            <a:avLst/>
            <a:gdLst/>
            <a:ahLst/>
            <a:cxnLst/>
            <a:rect l="l" t="t" r="r" b="b"/>
            <a:pathLst>
              <a:path w="1443227" h="0">
                <a:moveTo>
                  <a:pt x="0" y="0"/>
                </a:moveTo>
                <a:lnTo>
                  <a:pt x="1443227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2357882" y="6159372"/>
            <a:ext cx="89916" cy="0"/>
          </a:xfrm>
          <a:custGeom>
            <a:avLst/>
            <a:gdLst/>
            <a:ahLst/>
            <a:cxnLst/>
            <a:rect l="l" t="t" r="r" b="b"/>
            <a:pathLst>
              <a:path w="89916" h="0">
                <a:moveTo>
                  <a:pt x="0" y="0"/>
                </a:moveTo>
                <a:lnTo>
                  <a:pt x="8991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447798" y="6157086"/>
            <a:ext cx="135940" cy="0"/>
          </a:xfrm>
          <a:custGeom>
            <a:avLst/>
            <a:gdLst/>
            <a:ahLst/>
            <a:cxnLst/>
            <a:rect l="l" t="t" r="r" b="b"/>
            <a:pathLst>
              <a:path w="135940" h="0">
                <a:moveTo>
                  <a:pt x="0" y="0"/>
                </a:moveTo>
                <a:lnTo>
                  <a:pt x="135940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73100" y="5934836"/>
            <a:ext cx="6440170" cy="1003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472" sz="2400" spc="-7" b="1">
                <a:latin typeface="Times New Roman"/>
                <a:cs typeface="Times New Roman"/>
              </a:rPr>
              <a:t>3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r>
              <a:rPr dirty="0" smtClean="0" baseline="3472" sz="2400" spc="97" b="1">
                <a:latin typeface="Times New Roman"/>
                <a:cs typeface="Times New Roman"/>
              </a:rPr>
              <a:t> </a:t>
            </a:r>
            <a:r>
              <a:rPr dirty="0" smtClean="0" baseline="3472" sz="2400" spc="-22" b="1">
                <a:latin typeface="Times New Roman"/>
                <a:cs typeface="Times New Roman"/>
              </a:rPr>
              <a:t>L</a:t>
            </a:r>
            <a:r>
              <a:rPr dirty="0" smtClean="0" baseline="3472" sz="2400" spc="-7" b="1">
                <a:latin typeface="Times New Roman"/>
                <a:cs typeface="Times New Roman"/>
              </a:rPr>
              <a:t>o</a:t>
            </a:r>
            <a:r>
              <a:rPr dirty="0" smtClean="0" baseline="3472" sz="2400" spc="-15" b="1">
                <a:latin typeface="Times New Roman"/>
                <a:cs typeface="Times New Roman"/>
              </a:rPr>
              <a:t>ss</a:t>
            </a:r>
            <a:r>
              <a:rPr dirty="0" smtClean="0" baseline="3472" sz="2400" spc="-15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Aper</a:t>
            </a:r>
            <a:r>
              <a:rPr dirty="0" smtClean="0" baseline="3472" sz="2400" spc="-30" b="1">
                <a:latin typeface="Times New Roman"/>
                <a:cs typeface="Times New Roman"/>
              </a:rPr>
              <a:t>t</a:t>
            </a:r>
            <a:r>
              <a:rPr dirty="0" smtClean="0" baseline="3472" sz="2400" spc="-15" b="1">
                <a:latin typeface="Times New Roman"/>
                <a:cs typeface="Times New Roman"/>
              </a:rPr>
              <a:t>ure</a:t>
            </a:r>
            <a:r>
              <a:rPr dirty="0" smtClean="0" baseline="3472" sz="2400" spc="7" b="1">
                <a:latin typeface="Times New Roman"/>
                <a:cs typeface="Times New Roman"/>
              </a:rPr>
              <a:t> </a:t>
            </a:r>
            <a:r>
              <a:rPr dirty="0" smtClean="0" baseline="3472" sz="2400" spc="-22" b="1">
                <a:latin typeface="Times New Roman"/>
                <a:cs typeface="Times New Roman"/>
              </a:rPr>
              <a:t>A</a:t>
            </a:r>
            <a:r>
              <a:rPr dirty="0" smtClean="0" sz="1050" spc="-15" b="1">
                <a:latin typeface="Times New Roman"/>
                <a:cs typeface="Times New Roman"/>
              </a:rPr>
              <a:t>L</a:t>
            </a:r>
            <a:r>
              <a:rPr dirty="0" smtClean="0" baseline="3472" sz="2400" spc="-22" b="1">
                <a:latin typeface="Times New Roman"/>
                <a:cs typeface="Times New Roman"/>
              </a:rPr>
              <a:t>: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endParaRPr baseline="3472" sz="2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12700" marR="12700">
              <a:lnSpc>
                <a:spcPts val="1639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receiv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uct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na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-10" i="1">
                <a:latin typeface="Times New Roman"/>
                <a:cs typeface="Times New Roman"/>
              </a:rPr>
              <a:t>o</a:t>
            </a:r>
            <a:r>
              <a:rPr dirty="0" smtClean="0" sz="1400" spc="-10" i="1">
                <a:latin typeface="Times New Roman"/>
                <a:cs typeface="Times New Roman"/>
              </a:rPr>
              <a:t>s</a:t>
            </a:r>
            <a:r>
              <a:rPr dirty="0" smtClean="0" sz="1400" spc="0" i="1">
                <a:latin typeface="Times New Roman"/>
                <a:cs typeface="Times New Roman"/>
              </a:rPr>
              <a:t>s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r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5" i="1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9259" sz="1350" spc="-1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Cambria Math"/>
                <a:cs typeface="Cambria Math"/>
              </a:rPr>
              <a:t>≠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-10">
                <a:latin typeface="Cambria Math"/>
                <a:cs typeface="Cambria Math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ctr" marR="1270">
              <a:lnSpc>
                <a:spcPts val="1270"/>
              </a:lnSpc>
            </a:pPr>
            <a:r>
              <a:rPr dirty="0" smtClean="0" sz="1100">
                <a:latin typeface="Cambria Math"/>
                <a:cs typeface="Cambria Math"/>
              </a:rPr>
              <a:t>𝑷</a:t>
            </a:r>
            <a:r>
              <a:rPr dirty="0" smtClean="0" baseline="-17361" sz="1200">
                <a:latin typeface="Cambria Math"/>
                <a:cs typeface="Cambria Math"/>
              </a:rPr>
              <a:t>𝑳</a:t>
            </a:r>
            <a:r>
              <a:rPr dirty="0" smtClean="0" sz="1100">
                <a:latin typeface="Cambria Math"/>
                <a:cs typeface="Cambria Math"/>
              </a:rPr>
              <a:t>=</a:t>
            </a:r>
            <a:r>
              <a:rPr dirty="0" smtClean="0" sz="1100" spc="60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�</a:t>
            </a:r>
            <a:r>
              <a:rPr dirty="0" smtClean="0" sz="1100" spc="-5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𝑨</a:t>
            </a:r>
            <a:r>
              <a:rPr dirty="0" smtClean="0" baseline="-17361" sz="1200" spc="0">
                <a:latin typeface="Cambria Math"/>
                <a:cs typeface="Cambria Math"/>
              </a:rPr>
              <a:t>𝑳</a:t>
            </a:r>
            <a:endParaRPr baseline="-17361" sz="12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96414" y="7217536"/>
            <a:ext cx="323850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 Math"/>
                <a:cs typeface="Cambria Math"/>
              </a:rPr>
              <a:t>𝑨</a:t>
            </a:r>
            <a:r>
              <a:rPr dirty="0" smtClean="0" baseline="-17361" sz="1200">
                <a:latin typeface="Cambria Math"/>
                <a:cs typeface="Cambria Math"/>
              </a:rPr>
              <a:t>𝑳</a:t>
            </a:r>
            <a:r>
              <a:rPr dirty="0" smtClean="0" sz="1100">
                <a:latin typeface="Cambria Math"/>
                <a:cs typeface="Cambria Math"/>
              </a:rPr>
              <a:t>=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33598" y="7110856"/>
            <a:ext cx="288925" cy="20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 Math"/>
                <a:cs typeface="Cambria Math"/>
              </a:rPr>
              <a:t>𝑰</a:t>
            </a:r>
            <a:r>
              <a:rPr dirty="0" smtClean="0" baseline="27777" sz="1200">
                <a:latin typeface="Cambria Math"/>
                <a:cs typeface="Cambria Math"/>
              </a:rPr>
              <a:t>𝟐</a:t>
            </a:r>
            <a:r>
              <a:rPr dirty="0" smtClean="0" sz="1100" spc="-5">
                <a:latin typeface="Cambria Math"/>
                <a:cs typeface="Cambria Math"/>
              </a:rPr>
              <a:t>�</a:t>
            </a:r>
            <a:r>
              <a:rPr dirty="0" smtClean="0" baseline="-17361" sz="1200" spc="0">
                <a:latin typeface="Cambria Math"/>
                <a:cs typeface="Cambria Math"/>
              </a:rPr>
              <a:t>𝒍</a:t>
            </a:r>
            <a:endParaRPr baseline="-17361" sz="12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28086" y="7312025"/>
            <a:ext cx="10541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 Math"/>
                <a:cs typeface="Cambria Math"/>
              </a:rPr>
              <a:t>�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646298" y="7317613"/>
            <a:ext cx="268224" cy="0"/>
          </a:xfrm>
          <a:custGeom>
            <a:avLst/>
            <a:gdLst/>
            <a:ahLst/>
            <a:cxnLst/>
            <a:rect l="l" t="t" r="r" b="b"/>
            <a:pathLst>
              <a:path w="268224" h="0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941447" y="7217536"/>
            <a:ext cx="2553970" cy="349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075"/>
              </a:lnSpc>
            </a:pPr>
            <a:r>
              <a:rPr dirty="0" smtClean="0" sz="1100">
                <a:latin typeface="Cambria Math"/>
                <a:cs typeface="Cambria Math"/>
              </a:rPr>
              <a:t>=</a:t>
            </a:r>
            <a:endParaRPr sz="1100">
              <a:latin typeface="Cambria Math"/>
              <a:cs typeface="Cambria Math"/>
            </a:endParaRPr>
          </a:p>
          <a:p>
            <a:pPr marL="155575">
              <a:lnSpc>
                <a:spcPts val="1600"/>
              </a:lnSpc>
            </a:pPr>
            <a:r>
              <a:rPr dirty="0" smtClean="0" sz="140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15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r>
              <a:rPr dirty="0" smtClean="0" sz="1400" spc="5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41666" sz="1500" spc="-15">
                <a:latin typeface="Cambria Math"/>
                <a:cs typeface="Cambria Math"/>
              </a:rPr>
              <a:t>2</a:t>
            </a:r>
            <a:r>
              <a:rPr dirty="0" smtClean="0" baseline="41666" sz="1500" spc="8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65">
                <a:latin typeface="Cambria Math"/>
                <a:cs typeface="Cambria Math"/>
              </a:rPr>
              <a:t> </a:t>
            </a:r>
            <a:r>
              <a:rPr dirty="0" smtClean="0" sz="1100" spc="7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41666" sz="1500" spc="52">
                <a:latin typeface="Cambria Math"/>
                <a:cs typeface="Cambria Math"/>
              </a:rPr>
              <a:t>2</a:t>
            </a:r>
            <a:r>
              <a:rPr dirty="0" smtClean="0" sz="1100" spc="30">
                <a:latin typeface="Cambria Math"/>
                <a:cs typeface="Cambria Math"/>
              </a:rPr>
              <a:t>]</a:t>
            </a:r>
            <a:r>
              <a:rPr dirty="0" smtClean="0" sz="1100" spc="-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090542" y="7072756"/>
            <a:ext cx="39370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𝐿</a:t>
            </a:r>
            <a:endParaRPr baseline="-13888" sz="15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02048" y="7036688"/>
            <a:ext cx="9588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34639" y="7429880"/>
            <a:ext cx="183261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0685" algn="l"/>
                <a:tab pos="775970" algn="l"/>
                <a:tab pos="1349375" algn="l"/>
                <a:tab pos="1739264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baseline="2777" sz="1500" spc="-15">
                <a:latin typeface="Cambria Math"/>
                <a:cs typeface="Cambria Math"/>
              </a:rPr>
              <a:t>�</a:t>
            </a:r>
            <a:r>
              <a:rPr dirty="0" smtClean="0" baseline="2777" sz="1500" spc="-15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097402" y="7317613"/>
            <a:ext cx="2385314" cy="0"/>
          </a:xfrm>
          <a:custGeom>
            <a:avLst/>
            <a:gdLst/>
            <a:ahLst/>
            <a:cxnLst/>
            <a:rect l="l" t="t" r="r" b="b"/>
            <a:pathLst>
              <a:path w="2385314" h="0">
                <a:moveTo>
                  <a:pt x="0" y="0"/>
                </a:moveTo>
                <a:lnTo>
                  <a:pt x="2385314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914704" y="7991982"/>
            <a:ext cx="4062095" cy="0"/>
          </a:xfrm>
          <a:custGeom>
            <a:avLst/>
            <a:gdLst/>
            <a:ahLst/>
            <a:cxnLst/>
            <a:rect l="l" t="t" r="r" b="b"/>
            <a:pathLst>
              <a:path w="4062095" h="0">
                <a:moveTo>
                  <a:pt x="0" y="0"/>
                </a:moveTo>
                <a:lnTo>
                  <a:pt x="4062095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976748" y="7994268"/>
            <a:ext cx="97536" cy="0"/>
          </a:xfrm>
          <a:custGeom>
            <a:avLst/>
            <a:gdLst/>
            <a:ahLst/>
            <a:cxnLst/>
            <a:rect l="l" t="t" r="r" b="b"/>
            <a:pathLst>
              <a:path w="97536" h="0">
                <a:moveTo>
                  <a:pt x="0" y="0"/>
                </a:moveTo>
                <a:lnTo>
                  <a:pt x="97536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074284" y="7991982"/>
            <a:ext cx="135636" cy="0"/>
          </a:xfrm>
          <a:custGeom>
            <a:avLst/>
            <a:gdLst/>
            <a:ahLst/>
            <a:cxnLst/>
            <a:rect l="l" t="t" r="r" b="b"/>
            <a:pathLst>
              <a:path w="135636" h="0">
                <a:moveTo>
                  <a:pt x="0" y="0"/>
                </a:moveTo>
                <a:lnTo>
                  <a:pt x="135636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73100" y="7769732"/>
            <a:ext cx="6442075" cy="1205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906270">
              <a:lnSpc>
                <a:spcPct val="100000"/>
              </a:lnSpc>
            </a:pPr>
            <a:r>
              <a:rPr dirty="0" smtClean="0" baseline="3472" sz="2400" spc="-7" b="1">
                <a:latin typeface="Times New Roman"/>
                <a:cs typeface="Times New Roman"/>
              </a:rPr>
              <a:t>4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r>
              <a:rPr dirty="0" smtClean="0" baseline="3472" sz="2400" spc="97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Collecting</a:t>
            </a:r>
            <a:r>
              <a:rPr dirty="0" smtClean="0" baseline="3472" sz="2400" spc="-7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A</a:t>
            </a:r>
            <a:r>
              <a:rPr dirty="0" smtClean="0" baseline="3472" sz="2400" spc="-15" b="1">
                <a:latin typeface="Times New Roman"/>
                <a:cs typeface="Times New Roman"/>
              </a:rPr>
              <a:t>pert</a:t>
            </a:r>
            <a:r>
              <a:rPr dirty="0" smtClean="0" baseline="3472" sz="2400" spc="-7" b="1">
                <a:latin typeface="Times New Roman"/>
                <a:cs typeface="Times New Roman"/>
              </a:rPr>
              <a:t>u</a:t>
            </a:r>
            <a:r>
              <a:rPr dirty="0" smtClean="0" baseline="3472" sz="2400" spc="-15" b="1">
                <a:latin typeface="Times New Roman"/>
                <a:cs typeface="Times New Roman"/>
              </a:rPr>
              <a:t>re</a:t>
            </a:r>
            <a:r>
              <a:rPr dirty="0" smtClean="0" baseline="3472" sz="2400" spc="-15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(</a:t>
            </a:r>
            <a:r>
              <a:rPr dirty="0" smtClean="0" baseline="3472" sz="2400" spc="-15" b="1">
                <a:latin typeface="Times New Roman"/>
                <a:cs typeface="Times New Roman"/>
              </a:rPr>
              <a:t>A</a:t>
            </a:r>
            <a:r>
              <a:rPr dirty="0" smtClean="0" baseline="3472" sz="2400" spc="-15" b="1">
                <a:latin typeface="Times New Roman"/>
                <a:cs typeface="Times New Roman"/>
              </a:rPr>
              <a:t>ntenna</a:t>
            </a:r>
            <a:r>
              <a:rPr dirty="0" smtClean="0" baseline="3472" sz="2400" spc="15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Cap</a:t>
            </a:r>
            <a:r>
              <a:rPr dirty="0" smtClean="0" baseline="3472" sz="2400" spc="-7" b="1">
                <a:latin typeface="Times New Roman"/>
                <a:cs typeface="Times New Roman"/>
              </a:rPr>
              <a:t>t</a:t>
            </a:r>
            <a:r>
              <a:rPr dirty="0" smtClean="0" baseline="3472" sz="2400" spc="-15" b="1">
                <a:latin typeface="Times New Roman"/>
                <a:cs typeface="Times New Roman"/>
              </a:rPr>
              <a:t>ure</a:t>
            </a:r>
            <a:r>
              <a:rPr dirty="0" smtClean="0" baseline="3472" sz="2400" spc="-7" b="1">
                <a:latin typeface="Times New Roman"/>
                <a:cs typeface="Times New Roman"/>
              </a:rPr>
              <a:t> </a:t>
            </a:r>
            <a:r>
              <a:rPr dirty="0" smtClean="0" baseline="3472" sz="2400" spc="-22" b="1">
                <a:latin typeface="Times New Roman"/>
                <a:cs typeface="Times New Roman"/>
              </a:rPr>
              <a:t>A</a:t>
            </a:r>
            <a:r>
              <a:rPr dirty="0" smtClean="0" baseline="3472" sz="2400" spc="-7" b="1">
                <a:latin typeface="Times New Roman"/>
                <a:cs typeface="Times New Roman"/>
              </a:rPr>
              <a:t>r</a:t>
            </a:r>
            <a:r>
              <a:rPr dirty="0" smtClean="0" baseline="3472" sz="2400" spc="-15" b="1">
                <a:latin typeface="Times New Roman"/>
                <a:cs typeface="Times New Roman"/>
              </a:rPr>
              <a:t>ea)</a:t>
            </a:r>
            <a:r>
              <a:rPr dirty="0" smtClean="0" baseline="3472" sz="2400" spc="-30" b="1">
                <a:latin typeface="Times New Roman"/>
                <a:cs typeface="Times New Roman"/>
              </a:rPr>
              <a:t>A</a:t>
            </a:r>
            <a:r>
              <a:rPr dirty="0" smtClean="0" sz="1050" spc="5" b="1">
                <a:latin typeface="Times New Roman"/>
                <a:cs typeface="Times New Roman"/>
              </a:rPr>
              <a:t>C</a:t>
            </a:r>
            <a:r>
              <a:rPr dirty="0" smtClean="0" baseline="3472" sz="2400" spc="-22" b="1">
                <a:latin typeface="Times New Roman"/>
                <a:cs typeface="Times New Roman"/>
              </a:rPr>
              <a:t>: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endParaRPr baseline="3472" sz="2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8"/>
              </a:spcBef>
            </a:pPr>
            <a:endParaRPr sz="1100"/>
          </a:p>
          <a:p>
            <a:pPr algn="just" marL="12700" marR="12700">
              <a:lnSpc>
                <a:spcPct val="958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tal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0">
                <a:latin typeface="Times New Roman"/>
                <a:cs typeface="Times New Roman"/>
              </a:rPr>
              <a:t> 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red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rm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hea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0" i="1">
                <a:latin typeface="Times New Roman"/>
                <a:cs typeface="Times New Roman"/>
              </a:rPr>
              <a:t>nt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n</a:t>
            </a:r>
            <a:r>
              <a:rPr dirty="0" smtClean="0" sz="1400" spc="-10" i="1">
                <a:latin typeface="Times New Roman"/>
                <a:cs typeface="Times New Roman"/>
              </a:rPr>
              <a:t>n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5" i="1">
                <a:latin typeface="Times New Roman"/>
                <a:cs typeface="Times New Roman"/>
              </a:rPr>
              <a:t> 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sz="1400" spc="-10" i="1">
                <a:latin typeface="Times New Roman"/>
                <a:cs typeface="Times New Roman"/>
              </a:rPr>
              <a:t>t</a:t>
            </a:r>
            <a:r>
              <a:rPr dirty="0" smtClean="0" sz="1400" spc="0" i="1">
                <a:latin typeface="Times New Roman"/>
                <a:cs typeface="Times New Roman"/>
              </a:rPr>
              <a:t>ure</a:t>
            </a:r>
            <a:r>
              <a:rPr dirty="0" smtClean="0" sz="1400" spc="-15" i="1">
                <a:latin typeface="Times New Roman"/>
                <a:cs typeface="Times New Roman"/>
              </a:rPr>
              <a:t> </a:t>
            </a:r>
            <a:r>
              <a:rPr dirty="0" smtClean="0" sz="1400" spc="0" i="1">
                <a:latin typeface="Times New Roman"/>
                <a:cs typeface="Times New Roman"/>
              </a:rPr>
              <a:t>a</a:t>
            </a:r>
            <a:r>
              <a:rPr dirty="0" smtClean="0" sz="1400" spc="-10" i="1">
                <a:latin typeface="Times New Roman"/>
                <a:cs typeface="Times New Roman"/>
              </a:rPr>
              <a:t>r</a:t>
            </a:r>
            <a:r>
              <a:rPr dirty="0" smtClean="0" sz="1400" spc="0" i="1">
                <a:latin typeface="Times New Roman"/>
                <a:cs typeface="Times New Roman"/>
              </a:rPr>
              <a:t>ea</a:t>
            </a:r>
            <a:r>
              <a:rPr dirty="0" smtClean="0" sz="1400" spc="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</a:t>
            </a: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sz="1400" spc="-15" i="1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algn="ctr" marR="3810">
              <a:lnSpc>
                <a:spcPct val="100000"/>
              </a:lnSpc>
            </a:pPr>
            <a:r>
              <a:rPr dirty="0" smtClean="0" sz="1100">
                <a:latin typeface="Cambria Math"/>
                <a:cs typeface="Cambria Math"/>
              </a:rPr>
              <a:t>𝑷</a:t>
            </a:r>
            <a:r>
              <a:rPr dirty="0" smtClean="0" baseline="-17361" sz="1200">
                <a:latin typeface="Cambria Math"/>
                <a:cs typeface="Cambria Math"/>
              </a:rPr>
              <a:t>𝑪</a:t>
            </a:r>
            <a:r>
              <a:rPr dirty="0" smtClean="0" sz="1100">
                <a:latin typeface="Cambria Math"/>
                <a:cs typeface="Cambria Math"/>
              </a:rPr>
              <a:t>=</a:t>
            </a:r>
            <a:r>
              <a:rPr dirty="0" smtClean="0" sz="1100" spc="60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�</a:t>
            </a:r>
            <a:r>
              <a:rPr dirty="0" smtClean="0" sz="1100" spc="-5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𝑨</a:t>
            </a:r>
            <a:r>
              <a:rPr dirty="0" smtClean="0" baseline="-17361" sz="1200" spc="0">
                <a:latin typeface="Cambria Math"/>
                <a:cs typeface="Cambria Math"/>
              </a:rPr>
              <a:t>𝑪</a:t>
            </a:r>
            <a:endParaRPr baseline="-17361" sz="12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26666" y="9279889"/>
            <a:ext cx="1313180" cy="200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 Math"/>
                <a:cs typeface="Cambria Math"/>
              </a:rPr>
              <a:t>𝑨</a:t>
            </a:r>
            <a:r>
              <a:rPr dirty="0" smtClean="0" baseline="-17361" sz="1200">
                <a:latin typeface="Cambria Math"/>
                <a:cs typeface="Cambria Math"/>
              </a:rPr>
              <a:t>𝑪</a:t>
            </a:r>
            <a:r>
              <a:rPr dirty="0" smtClean="0" sz="1100">
                <a:latin typeface="Cambria Math"/>
                <a:cs typeface="Cambria Math"/>
              </a:rPr>
              <a:t>=</a:t>
            </a:r>
            <a:r>
              <a:rPr dirty="0" smtClean="0" sz="1100" spc="60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𝑨</a:t>
            </a:r>
            <a:r>
              <a:rPr dirty="0" smtClean="0" baseline="-17361" sz="1200" spc="0">
                <a:latin typeface="Cambria Math"/>
                <a:cs typeface="Cambria Math"/>
              </a:rPr>
              <a:t>� </a:t>
            </a:r>
            <a:r>
              <a:rPr dirty="0" smtClean="0" baseline="-17361" sz="1200" spc="-97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+ 𝑨</a:t>
            </a:r>
            <a:r>
              <a:rPr dirty="0" smtClean="0" baseline="-17361" sz="1200" spc="0">
                <a:latin typeface="Cambria Math"/>
                <a:cs typeface="Cambria Math"/>
              </a:rPr>
              <a:t>𝑳</a:t>
            </a:r>
            <a:r>
              <a:rPr dirty="0" smtClean="0" sz="1100" spc="0">
                <a:latin typeface="Cambria Math"/>
                <a:cs typeface="Cambria Math"/>
              </a:rPr>
              <a:t>+ 𝑨</a:t>
            </a:r>
            <a:r>
              <a:rPr dirty="0" smtClean="0" baseline="-17361" sz="1200" spc="0">
                <a:latin typeface="Cambria Math"/>
                <a:cs typeface="Cambria Math"/>
              </a:rPr>
              <a:t>� </a:t>
            </a:r>
            <a:r>
              <a:rPr dirty="0" smtClean="0" baseline="-17361" sz="1200" spc="-7">
                <a:latin typeface="Cambria Math"/>
                <a:cs typeface="Cambria Math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=</a:t>
            </a:r>
            <a:endParaRPr sz="11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15283" y="9118345"/>
            <a:ext cx="128587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𝑉</a:t>
            </a:r>
            <a:r>
              <a:rPr dirty="0" smtClean="0" baseline="38888" sz="1500" spc="52">
                <a:latin typeface="Cambria Math"/>
                <a:cs typeface="Cambria Math"/>
              </a:rPr>
              <a:t>2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�  </a:t>
            </a:r>
            <a:r>
              <a:rPr dirty="0" smtClean="0" sz="1400" spc="-4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6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44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291965" y="9230105"/>
            <a:ext cx="100965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10">
                <a:latin typeface="Cambria Math"/>
                <a:cs typeface="Cambria Math"/>
              </a:rPr>
              <a:t>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52927" y="9406331"/>
            <a:ext cx="2411095" cy="24955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[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baseline="-13888" sz="1500" spc="-15">
                <a:latin typeface="Cambria Math"/>
                <a:cs typeface="Cambria Math"/>
              </a:rPr>
              <a:t>�</a:t>
            </a:r>
            <a:r>
              <a:rPr dirty="0" smtClean="0" baseline="-13888" sz="1500" spc="89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1111" sz="1500" spc="-15">
                <a:latin typeface="Cambria Math"/>
                <a:cs typeface="Cambria Math"/>
              </a:rPr>
              <a:t>�</a:t>
            </a:r>
            <a:r>
              <a:rPr dirty="0" smtClean="0" baseline="-11111" sz="15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�</a:t>
            </a:r>
            <a:r>
              <a:rPr dirty="0" smtClean="0" baseline="-16666" sz="1500" spc="44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)  </a:t>
            </a:r>
            <a:r>
              <a:rPr dirty="0" smtClean="0" sz="1400" spc="-9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65">
                <a:latin typeface="Cambria Math"/>
                <a:cs typeface="Cambria Math"/>
              </a:rPr>
              <a:t> </a:t>
            </a:r>
            <a:r>
              <a:rPr dirty="0" smtClean="0" sz="1100" spc="7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3888" sz="1500" spc="-15">
                <a:latin typeface="Cambria Math"/>
                <a:cs typeface="Cambria Math"/>
              </a:rPr>
              <a:t>�</a:t>
            </a:r>
            <a:r>
              <a:rPr dirty="0" smtClean="0" baseline="-13888" sz="1500" spc="11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+</a:t>
            </a:r>
            <a:r>
              <a:rPr dirty="0" smtClean="0" sz="1400" spc="-7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𝑋</a:t>
            </a:r>
            <a:r>
              <a:rPr dirty="0" smtClean="0" baseline="-13888" sz="1500" spc="-15">
                <a:latin typeface="Cambria Math"/>
                <a:cs typeface="Cambria Math"/>
              </a:rPr>
              <a:t>𝐴</a:t>
            </a:r>
            <a:r>
              <a:rPr dirty="0" smtClean="0" sz="1400" spc="-10">
                <a:latin typeface="Cambria Math"/>
                <a:cs typeface="Cambria Math"/>
              </a:rPr>
              <a:t>) </a:t>
            </a:r>
            <a:r>
              <a:rPr dirty="0" smtClean="0" sz="1400" spc="-15">
                <a:latin typeface="Cambria Math"/>
                <a:cs typeface="Cambria Math"/>
              </a:rPr>
              <a:t> </a:t>
            </a:r>
            <a:r>
              <a:rPr dirty="0" smtClean="0" sz="1100" spc="30">
                <a:latin typeface="Cambria Math"/>
                <a:cs typeface="Cambria Math"/>
              </a:rPr>
              <a:t>]</a:t>
            </a:r>
            <a:r>
              <a:rPr dirty="0" smtClean="0" sz="1100" spc="-6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87036" y="9361119"/>
            <a:ext cx="1099820" cy="1638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6635" algn="l"/>
              </a:tabLst>
            </a:pPr>
            <a:r>
              <a:rPr dirty="0" smtClean="0" sz="1000" spc="-10">
                <a:latin typeface="Cambria Math"/>
                <a:cs typeface="Cambria Math"/>
              </a:rPr>
              <a:t>2</a:t>
            </a:r>
            <a:r>
              <a:rPr dirty="0" smtClean="0" sz="1000" spc="-10">
                <a:latin typeface="Cambria Math"/>
                <a:cs typeface="Cambria Math"/>
              </a:rPr>
              <a:t>	</a:t>
            </a:r>
            <a:r>
              <a:rPr dirty="0" smtClean="0" sz="1000" spc="-1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65627" y="9379965"/>
            <a:ext cx="2385314" cy="0"/>
          </a:xfrm>
          <a:custGeom>
            <a:avLst/>
            <a:gdLst/>
            <a:ahLst/>
            <a:cxnLst/>
            <a:rect l="l" t="t" r="r" b="b"/>
            <a:pathLst>
              <a:path w="2385314" h="0">
                <a:moveTo>
                  <a:pt x="0" y="0"/>
                </a:moveTo>
                <a:lnTo>
                  <a:pt x="2385314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673100" y="9681158"/>
            <a:ext cx="1964055" cy="243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914"/>
              </a:lnSpc>
            </a:pPr>
            <a:r>
              <a:rPr dirty="0" smtClean="0" baseline="3472" sz="2400" spc="-15" b="1">
                <a:latin typeface="Times New Roman"/>
                <a:cs typeface="Times New Roman"/>
              </a:rPr>
              <a:t>Physical</a:t>
            </a:r>
            <a:r>
              <a:rPr dirty="0" smtClean="0" baseline="3472" sz="2400" spc="-7" b="1">
                <a:latin typeface="Times New Roman"/>
                <a:cs typeface="Times New Roman"/>
              </a:rPr>
              <a:t> </a:t>
            </a:r>
            <a:r>
              <a:rPr dirty="0" smtClean="0" baseline="3472" sz="2400" spc="-15" b="1">
                <a:latin typeface="Times New Roman"/>
                <a:cs typeface="Times New Roman"/>
              </a:rPr>
              <a:t>Ape</a:t>
            </a:r>
            <a:r>
              <a:rPr dirty="0" smtClean="0" baseline="3472" sz="2400" spc="-7" b="1">
                <a:latin typeface="Times New Roman"/>
                <a:cs typeface="Times New Roman"/>
              </a:rPr>
              <a:t>r</a:t>
            </a:r>
            <a:r>
              <a:rPr dirty="0" smtClean="0" baseline="3472" sz="2400" spc="-15" b="1">
                <a:latin typeface="Times New Roman"/>
                <a:cs typeface="Times New Roman"/>
              </a:rPr>
              <a:t>tu</a:t>
            </a:r>
            <a:r>
              <a:rPr dirty="0" smtClean="0" baseline="3472" sz="2400" spc="-7" b="1">
                <a:latin typeface="Times New Roman"/>
                <a:cs typeface="Times New Roman"/>
              </a:rPr>
              <a:t>r</a:t>
            </a:r>
            <a:r>
              <a:rPr dirty="0" smtClean="0" baseline="3472" sz="2400" spc="-15" b="1">
                <a:latin typeface="Times New Roman"/>
                <a:cs typeface="Times New Roman"/>
              </a:rPr>
              <a:t>e</a:t>
            </a:r>
            <a:r>
              <a:rPr dirty="0" smtClean="0" baseline="3472" sz="2400" spc="-15" b="1">
                <a:latin typeface="Times New Roman"/>
                <a:cs typeface="Times New Roman"/>
              </a:rPr>
              <a:t>A</a:t>
            </a:r>
            <a:r>
              <a:rPr dirty="0" smtClean="0" sz="1050" spc="0" b="1">
                <a:latin typeface="Times New Roman"/>
                <a:cs typeface="Times New Roman"/>
              </a:rPr>
              <a:t>P</a:t>
            </a:r>
            <a:r>
              <a:rPr dirty="0" smtClean="0" baseline="3472" sz="2400" spc="-22" b="1">
                <a:latin typeface="Times New Roman"/>
                <a:cs typeface="Times New Roman"/>
              </a:rPr>
              <a:t>:</a:t>
            </a:r>
            <a:r>
              <a:rPr dirty="0" smtClean="0" baseline="3472" sz="2400" spc="-15" b="1">
                <a:latin typeface="Times New Roman"/>
                <a:cs typeface="Times New Roman"/>
              </a:rPr>
              <a:t>-</a:t>
            </a:r>
            <a:endParaRPr baseline="3472" sz="2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685800" y="9903408"/>
            <a:ext cx="1720850" cy="0"/>
          </a:xfrm>
          <a:custGeom>
            <a:avLst/>
            <a:gdLst/>
            <a:ahLst/>
            <a:cxnLst/>
            <a:rect l="l" t="t" r="r" b="b"/>
            <a:pathLst>
              <a:path w="1720850" h="0">
                <a:moveTo>
                  <a:pt x="0" y="0"/>
                </a:moveTo>
                <a:lnTo>
                  <a:pt x="1720850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406650" y="9905695"/>
            <a:ext cx="82295" cy="0"/>
          </a:xfrm>
          <a:custGeom>
            <a:avLst/>
            <a:gdLst/>
            <a:ahLst/>
            <a:cxnLst/>
            <a:rect l="l" t="t" r="r" b="b"/>
            <a:pathLst>
              <a:path w="82295" h="0">
                <a:moveTo>
                  <a:pt x="0" y="0"/>
                </a:moveTo>
                <a:lnTo>
                  <a:pt x="8229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488945" y="9903408"/>
            <a:ext cx="135940" cy="0"/>
          </a:xfrm>
          <a:custGeom>
            <a:avLst/>
            <a:gdLst/>
            <a:ahLst/>
            <a:cxnLst/>
            <a:rect l="l" t="t" r="r" b="b"/>
            <a:pathLst>
              <a:path w="135940" h="0">
                <a:moveTo>
                  <a:pt x="0" y="0"/>
                </a:moveTo>
                <a:lnTo>
                  <a:pt x="135940" y="0"/>
                </a:lnTo>
              </a:path>
            </a:pathLst>
          </a:custGeom>
          <a:ln w="210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1142238"/>
            <a:ext cx="3796665" cy="464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ize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na.</a:t>
            </a:r>
            <a:endParaRPr sz="14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𝜆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r>
              <a:rPr dirty="0" smtClean="0" baseline="27777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𝐴</a:t>
            </a:r>
            <a:r>
              <a:rPr dirty="0" smtClean="0" baseline="-16666" sz="1500" spc="-15">
                <a:latin typeface="Cambria Math"/>
                <a:cs typeface="Cambria Math"/>
              </a:rPr>
              <a:t>𝑒�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-10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𝐴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14827" y="1677161"/>
            <a:ext cx="58991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𝐷=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12234" y="1578102"/>
            <a:ext cx="32512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0815" y="1742693"/>
            <a:ext cx="188595" cy="278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5873" sz="2100">
                <a:latin typeface="Cambria Math"/>
                <a:cs typeface="Cambria Math"/>
              </a:rPr>
              <a:t>𝜆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924934" y="1804669"/>
            <a:ext cx="309676" cy="0"/>
          </a:xfrm>
          <a:custGeom>
            <a:avLst/>
            <a:gdLst/>
            <a:ahLst/>
            <a:cxnLst/>
            <a:rect l="l" t="t" r="r" b="b"/>
            <a:pathLst>
              <a:path w="309676" h="0">
                <a:moveTo>
                  <a:pt x="0" y="0"/>
                </a:moveTo>
                <a:lnTo>
                  <a:pt x="30967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4500" y="1962150"/>
            <a:ext cx="8166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</a:t>
            </a:r>
            <a:r>
              <a:rPr dirty="0" smtClean="0" sz="1400" spc="-10" b="1" u="heavy">
                <a:latin typeface="Times New Roman"/>
                <a:cs typeface="Times New Roman"/>
              </a:rPr>
              <a:t>x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-20" b="1" u="heavy">
                <a:latin typeface="Times New Roman"/>
                <a:cs typeface="Times New Roman"/>
              </a:rPr>
              <a:t>m</a:t>
            </a:r>
            <a:r>
              <a:rPr dirty="0" smtClean="0" sz="1400" spc="0" b="1" u="heavy">
                <a:latin typeface="Times New Roman"/>
                <a:cs typeface="Times New Roman"/>
              </a:rPr>
              <a:t>pl</a:t>
            </a:r>
            <a:r>
              <a:rPr dirty="0" smtClean="0" sz="1400" spc="0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9739070"/>
            <a:ext cx="380174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" b="1" u="heavy">
                <a:latin typeface="Times New Roman"/>
                <a:cs typeface="Times New Roman"/>
              </a:rPr>
              <a:t>THE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15" b="1" u="heavy">
                <a:latin typeface="Times New Roman"/>
                <a:cs typeface="Times New Roman"/>
              </a:rPr>
              <a:t>ADIO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C</a:t>
            </a:r>
            <a:r>
              <a:rPr dirty="0" smtClean="0" sz="1600" spc="-15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5" b="1" u="heavy">
                <a:latin typeface="Times New Roman"/>
                <a:cs typeface="Times New Roman"/>
              </a:rPr>
              <a:t>M</a:t>
            </a:r>
            <a:r>
              <a:rPr dirty="0" smtClean="0" sz="1600" spc="-15" b="1" u="heavy">
                <a:latin typeface="Times New Roman"/>
                <a:cs typeface="Times New Roman"/>
              </a:rPr>
              <a:t>UNICAT</a:t>
            </a:r>
            <a:r>
              <a:rPr dirty="0" smtClean="0" sz="1600" spc="-1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O</a:t>
            </a:r>
            <a:r>
              <a:rPr dirty="0" smtClean="0" sz="1600" spc="-15" b="1" u="heavy">
                <a:latin typeface="Times New Roman"/>
                <a:cs typeface="Times New Roman"/>
              </a:rPr>
              <a:t>N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LIN</a:t>
            </a:r>
            <a:r>
              <a:rPr dirty="0" smtClean="0" sz="1600" spc="10" b="1" u="heavy">
                <a:latin typeface="Times New Roman"/>
                <a:cs typeface="Times New Roman"/>
              </a:rPr>
              <a:t>K</a:t>
            </a:r>
            <a:r>
              <a:rPr dirty="0" smtClean="0" sz="1600" spc="-5" u="heavy">
                <a:latin typeface="Times New Roman"/>
                <a:cs typeface="Times New Roman"/>
              </a:rPr>
              <a:t>:</a:t>
            </a:r>
            <a:r>
              <a:rPr dirty="0" smtClean="0" sz="1600" spc="-10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57200" y="2336291"/>
            <a:ext cx="6707124" cy="1106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60020" y="3595115"/>
            <a:ext cx="6943344" cy="30297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0" y="6777227"/>
            <a:ext cx="6641592" cy="10424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0" y="7978140"/>
            <a:ext cx="5963412" cy="16261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6601968" y="7379207"/>
            <a:ext cx="350520" cy="201168"/>
          </a:xfrm>
          <a:custGeom>
            <a:avLst/>
            <a:gdLst/>
            <a:ahLst/>
            <a:cxnLst/>
            <a:rect l="l" t="t" r="r" b="b"/>
            <a:pathLst>
              <a:path w="350520" h="201168">
                <a:moveTo>
                  <a:pt x="0" y="201168"/>
                </a:moveTo>
                <a:lnTo>
                  <a:pt x="350520" y="201168"/>
                </a:lnTo>
                <a:lnTo>
                  <a:pt x="350520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3205337"/>
            <a:ext cx="6673215" cy="1679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95900"/>
              </a:lnSpc>
            </a:pPr>
            <a:r>
              <a:rPr dirty="0" smtClean="0" sz="1400">
                <a:latin typeface="Times New Roman"/>
                <a:cs typeface="Times New Roman"/>
              </a:rPr>
              <a:t>the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unic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k.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atc</a:t>
            </a:r>
            <a:r>
              <a:rPr dirty="0" smtClean="0" baseline="3968" sz="2100" spc="7">
                <a:latin typeface="Times New Roman"/>
                <a:cs typeface="Times New Roman"/>
              </a:rPr>
              <a:t>h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d</a:t>
            </a:r>
            <a:r>
              <a:rPr dirty="0" smtClean="0" baseline="3968" sz="2100" spc="179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nn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s,</a:t>
            </a:r>
            <a:r>
              <a:rPr dirty="0" smtClean="0" baseline="3968" sz="2100" spc="16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l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179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h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tr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ns</a:t>
            </a:r>
            <a:r>
              <a:rPr dirty="0" smtClean="0" baseline="3968" sz="2100" spc="-37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itt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r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feed</a:t>
            </a:r>
            <a:r>
              <a:rPr dirty="0" smtClean="0" baseline="3968" sz="2100" spc="165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po</a:t>
            </a:r>
            <a:r>
              <a:rPr dirty="0" smtClean="0" baseline="3968" sz="2100" spc="-15">
                <a:latin typeface="Times New Roman"/>
                <a:cs typeface="Times New Roman"/>
              </a:rPr>
              <a:t>w</a:t>
            </a:r>
            <a:r>
              <a:rPr dirty="0" smtClean="0" baseline="3968" sz="2100" spc="0">
                <a:latin typeface="Times New Roman"/>
                <a:cs typeface="Times New Roman"/>
              </a:rPr>
              <a:t>er</a:t>
            </a:r>
            <a:r>
              <a:rPr dirty="0" smtClean="0" baseline="3968" sz="2100" spc="240">
                <a:latin typeface="Times New Roman"/>
                <a:cs typeface="Times New Roman"/>
              </a:rPr>
              <a:t> </a:t>
            </a:r>
            <a:r>
              <a:rPr dirty="0" smtClean="0" baseline="3968" sz="2100" spc="-7" b="1" i="1">
                <a:latin typeface="Times New Roman"/>
                <a:cs typeface="Times New Roman"/>
              </a:rPr>
              <a:t>P</a:t>
            </a:r>
            <a:r>
              <a:rPr dirty="0" smtClean="0" sz="900" spc="0" b="1" i="1">
                <a:latin typeface="Times New Roman"/>
                <a:cs typeface="Times New Roman"/>
              </a:rPr>
              <a:t>t </a:t>
            </a:r>
            <a:r>
              <a:rPr dirty="0" smtClean="0" sz="900" spc="15" b="1" i="1">
                <a:latin typeface="Times New Roman"/>
                <a:cs typeface="Times New Roman"/>
              </a:rPr>
              <a:t> </a:t>
            </a:r>
            <a:r>
              <a:rPr dirty="0" smtClean="0" baseline="3968" sz="2100" spc="7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179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tra</a:t>
            </a:r>
            <a:r>
              <a:rPr dirty="0" smtClean="0" baseline="3968" sz="2100" spc="-7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s</a:t>
            </a:r>
            <a:r>
              <a:rPr dirty="0" smtClean="0" baseline="3968" sz="2100" spc="-37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itt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179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na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of</a:t>
            </a:r>
            <a:r>
              <a:rPr dirty="0" smtClean="0" baseline="3968" sz="2100" spc="172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ffect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v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0">
                <a:latin typeface="Times New Roman"/>
                <a:cs typeface="Times New Roman"/>
              </a:rPr>
              <a:t> a</a:t>
            </a:r>
            <a:r>
              <a:rPr dirty="0" smtClean="0" baseline="3968" sz="2100" spc="7">
                <a:latin typeface="Times New Roman"/>
                <a:cs typeface="Times New Roman"/>
              </a:rPr>
              <a:t>p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-22">
                <a:latin typeface="Times New Roman"/>
                <a:cs typeface="Times New Roman"/>
              </a:rPr>
              <a:t>r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u</a:t>
            </a:r>
            <a:r>
              <a:rPr dirty="0" smtClean="0" baseline="3968" sz="2100" spc="0">
                <a:latin typeface="Times New Roman"/>
                <a:cs typeface="Times New Roman"/>
              </a:rPr>
              <a:t>re</a:t>
            </a:r>
            <a:r>
              <a:rPr dirty="0" smtClean="0" baseline="3968" sz="2100" spc="60">
                <a:latin typeface="Times New Roman"/>
                <a:cs typeface="Times New Roman"/>
              </a:rPr>
              <a:t> </a:t>
            </a:r>
            <a:r>
              <a:rPr dirty="0" smtClean="0" baseline="3968" sz="2100" spc="-7" b="1" i="1">
                <a:latin typeface="Times New Roman"/>
                <a:cs typeface="Times New Roman"/>
              </a:rPr>
              <a:t>A</a:t>
            </a:r>
            <a:r>
              <a:rPr dirty="0" smtClean="0" sz="900" spc="-5" b="1" i="1">
                <a:latin typeface="Times New Roman"/>
                <a:cs typeface="Times New Roman"/>
              </a:rPr>
              <a:t>e</a:t>
            </a:r>
            <a:r>
              <a:rPr dirty="0" smtClean="0" sz="900" spc="0" b="1" i="1">
                <a:latin typeface="Times New Roman"/>
                <a:cs typeface="Times New Roman"/>
              </a:rPr>
              <a:t>t  </a:t>
            </a:r>
            <a:r>
              <a:rPr dirty="0" smtClean="0" sz="900" spc="90" b="1" i="1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.</a:t>
            </a:r>
            <a:r>
              <a:rPr dirty="0" smtClean="0" baseline="3968" sz="2100" spc="37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52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d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st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nce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0" b="1" i="1">
                <a:latin typeface="Times New Roman"/>
                <a:cs typeface="Times New Roman"/>
              </a:rPr>
              <a:t>r</a:t>
            </a:r>
            <a:r>
              <a:rPr dirty="0" smtClean="0" baseline="3968" sz="2100" spc="60" b="1" i="1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a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rec</a:t>
            </a:r>
            <a:r>
              <a:rPr dirty="0" smtClean="0" baseline="3968" sz="2100" spc="-15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v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ng</a:t>
            </a:r>
            <a:r>
              <a:rPr dirty="0" smtClean="0" baseline="3968" sz="2100" spc="52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0">
                <a:latin typeface="Times New Roman"/>
                <a:cs typeface="Times New Roman"/>
              </a:rPr>
              <a:t>nt</a:t>
            </a:r>
            <a:r>
              <a:rPr dirty="0" smtClean="0" baseline="3968" sz="2100" spc="-22">
                <a:latin typeface="Times New Roman"/>
                <a:cs typeface="Times New Roman"/>
              </a:rPr>
              <a:t>e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na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o</a:t>
            </a:r>
            <a:r>
              <a:rPr dirty="0" smtClean="0" baseline="3968" sz="2100" spc="0">
                <a:latin typeface="Times New Roman"/>
                <a:cs typeface="Times New Roman"/>
              </a:rPr>
              <a:t>f</a:t>
            </a:r>
            <a:r>
              <a:rPr dirty="0" smtClean="0" baseline="3968" sz="2100" spc="67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effe</a:t>
            </a:r>
            <a:r>
              <a:rPr dirty="0" smtClean="0" baseline="3968" sz="2100" spc="-15">
                <a:latin typeface="Times New Roman"/>
                <a:cs typeface="Times New Roman"/>
              </a:rPr>
              <a:t>c</a:t>
            </a:r>
            <a:r>
              <a:rPr dirty="0" smtClean="0" baseline="3968" sz="2100" spc="0">
                <a:latin typeface="Times New Roman"/>
                <a:cs typeface="Times New Roman"/>
              </a:rPr>
              <a:t>t</a:t>
            </a:r>
            <a:r>
              <a:rPr dirty="0" smtClean="0" baseline="3968" sz="2100" spc="-15">
                <a:latin typeface="Times New Roman"/>
                <a:cs typeface="Times New Roman"/>
              </a:rPr>
              <a:t>i</a:t>
            </a:r>
            <a:r>
              <a:rPr dirty="0" smtClean="0" baseline="3968" sz="2100" spc="0">
                <a:latin typeface="Times New Roman"/>
                <a:cs typeface="Times New Roman"/>
              </a:rPr>
              <a:t>ve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-22">
                <a:latin typeface="Times New Roman"/>
                <a:cs typeface="Times New Roman"/>
              </a:rPr>
              <a:t>a</a:t>
            </a:r>
            <a:r>
              <a:rPr dirty="0" smtClean="0" baseline="3968" sz="2100" spc="-15">
                <a:latin typeface="Times New Roman"/>
                <a:cs typeface="Times New Roman"/>
              </a:rPr>
              <a:t>p</a:t>
            </a:r>
            <a:r>
              <a:rPr dirty="0" smtClean="0" baseline="3968" sz="2100" spc="0">
                <a:latin typeface="Times New Roman"/>
                <a:cs typeface="Times New Roman"/>
              </a:rPr>
              <a:t>er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ure</a:t>
            </a:r>
            <a:r>
              <a:rPr dirty="0" smtClean="0" baseline="3968" sz="2100" spc="60">
                <a:latin typeface="Times New Roman"/>
                <a:cs typeface="Times New Roman"/>
              </a:rPr>
              <a:t> </a:t>
            </a:r>
            <a:r>
              <a:rPr dirty="0" smtClean="0" baseline="3968" sz="2100" spc="-7" b="1" i="1">
                <a:latin typeface="Times New Roman"/>
                <a:cs typeface="Times New Roman"/>
              </a:rPr>
              <a:t>A</a:t>
            </a:r>
            <a:r>
              <a:rPr dirty="0" smtClean="0" sz="900" spc="-5" b="1" i="1">
                <a:latin typeface="Times New Roman"/>
                <a:cs typeface="Times New Roman"/>
              </a:rPr>
              <a:t>e</a:t>
            </a:r>
            <a:r>
              <a:rPr dirty="0" smtClean="0" sz="900" spc="0" b="1" i="1">
                <a:latin typeface="Times New Roman"/>
                <a:cs typeface="Times New Roman"/>
              </a:rPr>
              <a:t>r </a:t>
            </a:r>
            <a:r>
              <a:rPr dirty="0" smtClean="0" sz="900" spc="-70" b="1" i="1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i</a:t>
            </a:r>
            <a:r>
              <a:rPr dirty="0" smtClean="0" baseline="3968" sz="2100" spc="-15">
                <a:latin typeface="Times New Roman"/>
                <a:cs typeface="Times New Roman"/>
              </a:rPr>
              <a:t>n</a:t>
            </a:r>
            <a:r>
              <a:rPr dirty="0" smtClean="0" baseline="3968" sz="2100" spc="0">
                <a:latin typeface="Times New Roman"/>
                <a:cs typeface="Times New Roman"/>
              </a:rPr>
              <a:t>te</a:t>
            </a:r>
            <a:r>
              <a:rPr dirty="0" smtClean="0" baseline="3968" sz="2100" spc="-22">
                <a:latin typeface="Times New Roman"/>
                <a:cs typeface="Times New Roman"/>
              </a:rPr>
              <a:t>r</a:t>
            </a:r>
            <a:r>
              <a:rPr dirty="0" smtClean="0" baseline="3968" sz="2100" spc="0">
                <a:latin typeface="Times New Roman"/>
                <a:cs typeface="Times New Roman"/>
              </a:rPr>
              <a:t>ce</a:t>
            </a:r>
            <a:r>
              <a:rPr dirty="0" smtClean="0" baseline="3968" sz="2100" spc="-7">
                <a:latin typeface="Times New Roman"/>
                <a:cs typeface="Times New Roman"/>
              </a:rPr>
              <a:t>p</a:t>
            </a:r>
            <a:r>
              <a:rPr dirty="0" smtClean="0" baseline="3968" sz="2100" spc="-15">
                <a:latin typeface="Times New Roman"/>
                <a:cs typeface="Times New Roman"/>
              </a:rPr>
              <a:t>t</a:t>
            </a:r>
            <a:r>
              <a:rPr dirty="0" smtClean="0" baseline="3968" sz="2100" spc="0">
                <a:latin typeface="Times New Roman"/>
                <a:cs typeface="Times New Roman"/>
              </a:rPr>
              <a:t>s</a:t>
            </a:r>
            <a:r>
              <a:rPr dirty="0" smtClean="0" baseline="3968" sz="2100" spc="52">
                <a:latin typeface="Times New Roman"/>
                <a:cs typeface="Times New Roman"/>
              </a:rPr>
              <a:t> </a:t>
            </a:r>
            <a:r>
              <a:rPr dirty="0" smtClean="0" baseline="3968" sz="2100" spc="-15">
                <a:latin typeface="Times New Roman"/>
                <a:cs typeface="Times New Roman"/>
              </a:rPr>
              <a:t>s</a:t>
            </a:r>
            <a:r>
              <a:rPr dirty="0" smtClean="0" baseline="3968" sz="2100" spc="0">
                <a:latin typeface="Times New Roman"/>
                <a:cs typeface="Times New Roman"/>
              </a:rPr>
              <a:t>o</a:t>
            </a:r>
            <a:r>
              <a:rPr dirty="0" smtClean="0" baseline="3968" sz="2100" spc="-37">
                <a:latin typeface="Times New Roman"/>
                <a:cs typeface="Times New Roman"/>
              </a:rPr>
              <a:t>m</a:t>
            </a:r>
            <a:r>
              <a:rPr dirty="0" smtClean="0" baseline="3968" sz="2100" spc="0">
                <a:latin typeface="Times New Roman"/>
                <a:cs typeface="Times New Roman"/>
              </a:rPr>
              <a:t>e</a:t>
            </a:r>
            <a:r>
              <a:rPr dirty="0" smtClean="0" baseline="3968" sz="2100" spc="44">
                <a:latin typeface="Times New Roman"/>
                <a:cs typeface="Times New Roman"/>
              </a:rPr>
              <a:t> </a:t>
            </a:r>
            <a:r>
              <a:rPr dirty="0" smtClean="0" baseline="3968" sz="2100" spc="0">
                <a:latin typeface="Times New Roman"/>
                <a:cs typeface="Times New Roman"/>
              </a:rPr>
              <a:t>of</a:t>
            </a:r>
            <a:r>
              <a:rPr dirty="0" smtClean="0" baseline="3968" sz="2100" spc="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nna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ic,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recei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algn="ctr" marR="7620">
              <a:lnSpc>
                <a:spcPct val="100000"/>
              </a:lnSpc>
            </a:pPr>
            <a:r>
              <a:rPr dirty="0" smtClean="0" baseline="37698" sz="2100" spc="-412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 </a:t>
            </a:r>
            <a:r>
              <a:rPr dirty="0" smtClean="0" baseline="36111" sz="1500" spc="6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1754" y="4405502"/>
            <a:ext cx="1727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69486" y="4668646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4837302"/>
            <a:ext cx="6374130" cy="415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 h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G</a:t>
            </a:r>
            <a:r>
              <a:rPr dirty="0" smtClean="0" sz="1400" spc="0" i="1">
                <a:latin typeface="Times New Roman"/>
                <a:cs typeface="Times New Roman"/>
              </a:rPr>
              <a:t>t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per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 </a:t>
            </a:r>
            <a:r>
              <a:rPr dirty="0" smtClean="0" sz="1400" spc="-2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le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ill</a:t>
            </a:r>
            <a:r>
              <a:rPr dirty="0" smtClean="0" sz="1400" spc="0">
                <a:latin typeface="Times New Roman"/>
                <a:cs typeface="Times New Roman"/>
              </a:rPr>
              <a:t> be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5">
                <a:latin typeface="Times New Roman"/>
                <a:cs typeface="Times New Roman"/>
              </a:rPr>
              <a:t>y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71215" y="5470778"/>
            <a:ext cx="81216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7698" sz="2100" spc="-412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 </a:t>
            </a:r>
            <a:r>
              <a:rPr dirty="0" smtClean="0" baseline="36111" sz="1500" spc="6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4886" y="5216270"/>
            <a:ext cx="34798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69486" y="5479414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5633846"/>
            <a:ext cx="6356985" cy="4298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ef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80"/>
              </a:lnSpc>
              <a:spcBef>
                <a:spcPts val="25"/>
              </a:spcBef>
            </a:pPr>
            <a:r>
              <a:rPr dirty="0" smtClean="0" baseline="3968" sz="2100" spc="-7" b="1" i="1">
                <a:latin typeface="Times New Roman"/>
                <a:cs typeface="Times New Roman"/>
              </a:rPr>
              <a:t>A</a:t>
            </a:r>
            <a:r>
              <a:rPr dirty="0" smtClean="0" sz="900" spc="-5" b="1" i="1">
                <a:latin typeface="Times New Roman"/>
                <a:cs typeface="Times New Roman"/>
              </a:rPr>
              <a:t>e</a:t>
            </a:r>
            <a:r>
              <a:rPr dirty="0" smtClean="0" sz="900" spc="0" b="1" i="1">
                <a:latin typeface="Times New Roman"/>
                <a:cs typeface="Times New Roman"/>
              </a:rPr>
              <a:t>r </a:t>
            </a:r>
            <a:r>
              <a:rPr dirty="0" smtClean="0" sz="900" spc="-105" b="1" i="1">
                <a:latin typeface="Times New Roman"/>
                <a:cs typeface="Times New Roman"/>
              </a:rPr>
              <a:t> </a:t>
            </a:r>
            <a:r>
              <a:rPr dirty="0" smtClean="0" baseline="3968" sz="2100" spc="7">
                <a:latin typeface="Times New Roman"/>
                <a:cs typeface="Times New Roman"/>
              </a:rPr>
              <a:t>is</a:t>
            </a:r>
            <a:r>
              <a:rPr dirty="0" smtClean="0" baseline="3968" sz="2100" spc="7">
                <a:latin typeface="Times New Roman"/>
                <a:cs typeface="Times New Roman"/>
              </a:rPr>
              <a:t>:</a:t>
            </a:r>
            <a:r>
              <a:rPr dirty="0" smtClean="0" baseline="3968" sz="2100" spc="0">
                <a:latin typeface="Times New Roman"/>
                <a:cs typeface="Times New Roman"/>
              </a:rPr>
              <a:t>-</a:t>
            </a:r>
            <a:endParaRPr baseline="3968" sz="2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79775" y="6161404"/>
            <a:ext cx="36131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5346" y="6062344"/>
            <a:ext cx="60642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𝐺</a:t>
            </a:r>
            <a:r>
              <a:rPr dirty="0" smtClean="0" sz="1000" spc="65">
                <a:latin typeface="Cambria Math"/>
                <a:cs typeface="Cambria Math"/>
              </a:rPr>
              <a:t>�</a:t>
            </a:r>
            <a:r>
              <a:rPr dirty="0" smtClean="0" baseline="11904" sz="2100" spc="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56786" y="6280276"/>
            <a:ext cx="42672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78046" y="6288913"/>
            <a:ext cx="591616" cy="0"/>
          </a:xfrm>
          <a:custGeom>
            <a:avLst/>
            <a:gdLst/>
            <a:ahLst/>
            <a:cxnLst/>
            <a:rect l="l" t="t" r="r" b="b"/>
            <a:pathLst>
              <a:path w="591616" h="0">
                <a:moveTo>
                  <a:pt x="0" y="0"/>
                </a:moveTo>
                <a:lnTo>
                  <a:pt x="591616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4500" y="6443344"/>
            <a:ext cx="4161154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 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17875" y="6766432"/>
            <a:ext cx="3816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23259" y="6630796"/>
            <a:ext cx="50990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4𝜋𝐴</a:t>
            </a:r>
            <a:r>
              <a:rPr dirty="0" smtClean="0" baseline="-16666" sz="1500" spc="-15">
                <a:latin typeface="Cambria Math"/>
                <a:cs typeface="Cambria Math"/>
              </a:rPr>
              <a:t>𝑒�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84803" y="6831964"/>
            <a:ext cx="188595" cy="278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5873" sz="2100">
                <a:latin typeface="Cambria Math"/>
                <a:cs typeface="Cambria Math"/>
              </a:rPr>
              <a:t>𝜆</a:t>
            </a:r>
            <a:r>
              <a:rPr dirty="0" smtClean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35959" y="6893940"/>
            <a:ext cx="495604" cy="0"/>
          </a:xfrm>
          <a:custGeom>
            <a:avLst/>
            <a:gdLst/>
            <a:ahLst/>
            <a:cxnLst/>
            <a:rect l="l" t="t" r="r" b="b"/>
            <a:pathLst>
              <a:path w="495604" h="0">
                <a:moveTo>
                  <a:pt x="0" y="0"/>
                </a:moveTo>
                <a:lnTo>
                  <a:pt x="495604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44500" y="7048372"/>
            <a:ext cx="56553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Su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u.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ields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F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i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0" b="1" i="1">
                <a:latin typeface="Times New Roman"/>
                <a:cs typeface="Times New Roman"/>
              </a:rPr>
              <a:t>an</a:t>
            </a:r>
            <a:r>
              <a:rPr dirty="0" smtClean="0" sz="1400" spc="-20" b="1" i="1">
                <a:latin typeface="Times New Roman"/>
                <a:cs typeface="Times New Roman"/>
              </a:rPr>
              <a:t>s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-2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s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on </a:t>
            </a:r>
            <a:r>
              <a:rPr dirty="0" smtClean="0" sz="1400" spc="-20" b="1" i="1">
                <a:latin typeface="Times New Roman"/>
                <a:cs typeface="Times New Roman"/>
              </a:rPr>
              <a:t>f</a:t>
            </a:r>
            <a:r>
              <a:rPr dirty="0" smtClean="0" sz="1400" spc="0" b="1" i="1">
                <a:latin typeface="Times New Roman"/>
                <a:cs typeface="Times New Roman"/>
              </a:rPr>
              <a:t>o</a:t>
            </a:r>
            <a:r>
              <a:rPr dirty="0" smtClean="0" sz="1400" spc="-20" b="1" i="1">
                <a:latin typeface="Times New Roman"/>
                <a:cs typeface="Times New Roman"/>
              </a:rPr>
              <a:t>r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l</a:t>
            </a:r>
            <a:r>
              <a:rPr dirty="0" smtClean="0" sz="1400" spc="20" b="1" i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:-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34054" y="7395844"/>
            <a:ext cx="36322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6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19627" y="7260208"/>
            <a:ext cx="70104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𝜆</a:t>
            </a:r>
            <a:r>
              <a:rPr dirty="0" smtClean="0" baseline="27777" sz="1500" spc="30">
                <a:latin typeface="Cambria Math"/>
                <a:cs typeface="Cambria Math"/>
              </a:rPr>
              <a:t>2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85159" y="7514716"/>
            <a:ext cx="5695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</a:t>
            </a:r>
            <a:r>
              <a:rPr dirty="0" smtClean="0" sz="1400" spc="-5">
                <a:latin typeface="Cambria Math"/>
                <a:cs typeface="Cambria Math"/>
              </a:rPr>
              <a:t>𝜋</a:t>
            </a:r>
            <a:r>
              <a:rPr dirty="0" smtClean="0" sz="1400" spc="25">
                <a:latin typeface="Cambria Math"/>
                <a:cs typeface="Cambria Math"/>
              </a:rPr>
              <a:t>�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632327" y="7523352"/>
            <a:ext cx="681532" cy="0"/>
          </a:xfrm>
          <a:custGeom>
            <a:avLst/>
            <a:gdLst/>
            <a:ahLst/>
            <a:cxnLst/>
            <a:rect l="l" t="t" r="r" b="b"/>
            <a:pathLst>
              <a:path w="681532" h="0">
                <a:moveTo>
                  <a:pt x="0" y="0"/>
                </a:moveTo>
                <a:lnTo>
                  <a:pt x="68153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4500" y="7731632"/>
            <a:ext cx="6670040" cy="10356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ts val="1610"/>
              </a:lnSpc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iz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(P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F)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acco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baseline="-9259" sz="1350" spc="0" i="1">
                <a:latin typeface="Times New Roman"/>
                <a:cs typeface="Times New Roman"/>
              </a:rPr>
              <a:t>r  </a:t>
            </a:r>
            <a:r>
              <a:rPr dirty="0" smtClean="0" baseline="-9259" sz="1350" spc="22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rece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baseline="-9259" sz="1350" spc="0" i="1">
                <a:latin typeface="Times New Roman"/>
                <a:cs typeface="Times New Roman"/>
              </a:rPr>
              <a:t>t  </a:t>
            </a:r>
            <a:r>
              <a:rPr dirty="0" smtClean="0" baseline="-9259" sz="1350" spc="3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8760205"/>
            <a:ext cx="215265" cy="2133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675"/>
              </a:lnSpc>
            </a:pPr>
            <a:r>
              <a:rPr dirty="0" smtClean="0" baseline="5952" sz="2100" spc="-15" i="1">
                <a:latin typeface="Times New Roman"/>
                <a:cs typeface="Times New Roman"/>
              </a:rPr>
              <a:t>A</a:t>
            </a:r>
            <a:r>
              <a:rPr dirty="0" smtClean="0" sz="900" spc="-5" i="1">
                <a:latin typeface="Times New Roman"/>
                <a:cs typeface="Times New Roman"/>
              </a:rPr>
              <a:t>et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23391" y="8740393"/>
            <a:ext cx="342646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effec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na,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8944609"/>
            <a:ext cx="3522345" cy="6337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i="1">
                <a:latin typeface="Times New Roman"/>
                <a:cs typeface="Times New Roman"/>
              </a:rPr>
              <a:t>A</a:t>
            </a:r>
            <a:r>
              <a:rPr dirty="0" smtClean="0" baseline="-9259" sz="1350" spc="-7" i="1">
                <a:latin typeface="Times New Roman"/>
                <a:cs typeface="Times New Roman"/>
              </a:rPr>
              <a:t>e</a:t>
            </a:r>
            <a:r>
              <a:rPr dirty="0" smtClean="0" baseline="-9259" sz="1350" spc="0" i="1">
                <a:latin typeface="Times New Roman"/>
                <a:cs typeface="Times New Roman"/>
              </a:rPr>
              <a:t>r  </a:t>
            </a:r>
            <a:r>
              <a:rPr dirty="0" smtClean="0" baseline="-9259" sz="1350" spc="22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effec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re 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i="1">
                <a:latin typeface="Times New Roman"/>
                <a:cs typeface="Times New Roman"/>
              </a:rPr>
              <a:t>r </a:t>
            </a: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400" i="1">
                <a:latin typeface="Times New Roman"/>
                <a:cs typeface="Times New Roman"/>
              </a:rPr>
              <a:t>λ </a:t>
            </a:r>
            <a:r>
              <a:rPr dirty="0" smtClean="0" sz="140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57200" y="1158239"/>
            <a:ext cx="6676644" cy="1892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3682110"/>
            <a:ext cx="5869940" cy="456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da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equatio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r>
              <a:rPr dirty="0" smtClean="0" sz="1600" spc="5" b="1" u="heavy">
                <a:latin typeface="Times New Roman"/>
                <a:cs typeface="Times New Roman"/>
              </a:rPr>
              <a:t>:</a:t>
            </a:r>
            <a:r>
              <a:rPr dirty="0" smtClean="0" sz="1600" spc="-10" b="1" u="heavy"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58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get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shown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6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02634" y="7052944"/>
            <a:ext cx="949325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𝑖�𝑐</a:t>
            </a:r>
            <a:r>
              <a:rPr dirty="0" smtClean="0" baseline="11904" sz="2100" spc="-15">
                <a:latin typeface="Cambria Math"/>
                <a:cs typeface="Cambria Math"/>
              </a:rPr>
              <a:t>=</a:t>
            </a:r>
            <a:r>
              <a:rPr dirty="0" smtClean="0" baseline="11904" sz="2100" spc="104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4𝜋</a:t>
            </a:r>
            <a:r>
              <a:rPr dirty="0" smtClean="0" baseline="-25793" sz="2100" spc="60">
                <a:latin typeface="Cambria Math"/>
                <a:cs typeface="Cambria Math"/>
              </a:rPr>
              <a:t>�</a:t>
            </a:r>
            <a:r>
              <a:rPr dirty="0" smtClean="0" baseline="-13888" sz="1500" spc="30">
                <a:latin typeface="Cambria Math"/>
                <a:cs typeface="Cambria Math"/>
              </a:rPr>
              <a:t>2</a:t>
            </a:r>
            <a:endParaRPr baseline="-13888" sz="15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4990" y="6880732"/>
            <a:ext cx="34798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39590" y="7143876"/>
            <a:ext cx="407212" cy="0"/>
          </a:xfrm>
          <a:custGeom>
            <a:avLst/>
            <a:gdLst/>
            <a:ahLst/>
            <a:cxnLst/>
            <a:rect l="l" t="t" r="r" b="b"/>
            <a:pathLst>
              <a:path w="407212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7312532"/>
            <a:ext cx="6671309" cy="855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ts val="161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lly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d.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P</a:t>
            </a:r>
            <a:r>
              <a:rPr dirty="0" smtClean="0" baseline="-9259" sz="1350" spc="0">
                <a:latin typeface="Times New Roman"/>
                <a:cs typeface="Times New Roman"/>
              </a:rPr>
              <a:t>c </a:t>
            </a:r>
            <a:r>
              <a:rPr dirty="0" smtClean="0" baseline="-9259" sz="1350" spc="-127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ulti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radar cr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40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 algn="ctr" marR="10160">
              <a:lnSpc>
                <a:spcPts val="1614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r>
              <a:rPr dirty="0" smtClean="0" sz="1400" spc="-1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𝑖�𝑐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554603" y="8979153"/>
            <a:ext cx="406908" cy="0"/>
          </a:xfrm>
          <a:custGeom>
            <a:avLst/>
            <a:gdLst/>
            <a:ahLst/>
            <a:cxnLst/>
            <a:rect l="l" t="t" r="r" b="b"/>
            <a:pathLst>
              <a:path w="406908" h="0">
                <a:moveTo>
                  <a:pt x="0" y="0"/>
                </a:moveTo>
                <a:lnTo>
                  <a:pt x="40690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8119744"/>
            <a:ext cx="6668134" cy="10750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σ =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20"/>
              </a:lnSpc>
              <a:spcBef>
                <a:spcPts val="35"/>
              </a:spcBef>
            </a:pPr>
            <a:r>
              <a:rPr dirty="0" smtClean="0" sz="1400" spc="-1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a</a:t>
            </a:r>
            <a:r>
              <a:rPr dirty="0" smtClean="0" sz="1400" spc="0" b="1" u="heavy">
                <a:latin typeface="Times New Roman"/>
                <a:cs typeface="Times New Roman"/>
              </a:rPr>
              <a:t>da</a:t>
            </a:r>
            <a:r>
              <a:rPr dirty="0" smtClean="0" sz="1400" spc="0" b="1" u="heavy">
                <a:latin typeface="Times New Roman"/>
                <a:cs typeface="Times New Roman"/>
              </a:rPr>
              <a:t>r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7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c</a:t>
            </a:r>
            <a:r>
              <a:rPr dirty="0" smtClean="0" sz="1400" spc="-15" b="1" u="heavy">
                <a:latin typeface="Times New Roman"/>
                <a:cs typeface="Times New Roman"/>
              </a:rPr>
              <a:t>r</a:t>
            </a:r>
            <a:r>
              <a:rPr dirty="0" smtClean="0" sz="1400" spc="-1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0" b="1" u="heavy">
                <a:latin typeface="Times New Roman"/>
                <a:cs typeface="Times New Roman"/>
              </a:rPr>
              <a:t> </a:t>
            </a:r>
            <a:r>
              <a:rPr dirty="0" smtClean="0" sz="1400" spc="-160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s</a:t>
            </a:r>
            <a:r>
              <a:rPr dirty="0" smtClean="0" sz="1400" spc="-15" b="1" u="heavy">
                <a:latin typeface="Times New Roman"/>
                <a:cs typeface="Times New Roman"/>
              </a:rPr>
              <a:t>e</a:t>
            </a:r>
            <a:r>
              <a:rPr dirty="0" smtClean="0" sz="1400" spc="0" b="1" u="heavy">
                <a:latin typeface="Times New Roman"/>
                <a:cs typeface="Times New Roman"/>
              </a:rPr>
              <a:t>ct</a:t>
            </a:r>
            <a:r>
              <a:rPr dirty="0" smtClean="0" sz="1400" spc="-10" b="1" u="heavy">
                <a:latin typeface="Times New Roman"/>
                <a:cs typeface="Times New Roman"/>
              </a:rPr>
              <a:t>i</a:t>
            </a:r>
            <a:r>
              <a:rPr dirty="0" smtClean="0" sz="1400" spc="0" b="1" u="heavy">
                <a:latin typeface="Times New Roman"/>
                <a:cs typeface="Times New Roman"/>
              </a:rPr>
              <a:t>o</a:t>
            </a:r>
            <a:r>
              <a:rPr dirty="0" smtClean="0" sz="1400" spc="0" b="1" u="heavy">
                <a:latin typeface="Times New Roman"/>
                <a:cs typeface="Times New Roman"/>
              </a:rPr>
              <a:t>n</a:t>
            </a:r>
            <a:r>
              <a:rPr dirty="0" smtClean="0" sz="1400" spc="155" b="1" u="heavy">
                <a:latin typeface="Times New Roman"/>
                <a:cs typeface="Times New Roman"/>
              </a:rPr>
              <a:t> </a:t>
            </a:r>
            <a:r>
              <a:rPr dirty="0" smtClean="0" sz="1400" spc="0" b="1" u="heavy">
                <a:latin typeface="Times New Roman"/>
                <a:cs typeface="Times New Roman"/>
              </a:rPr>
              <a:t>σ</a:t>
            </a:r>
            <a:r>
              <a:rPr dirty="0" smtClean="0" sz="1400" spc="5" b="1" u="heavy">
                <a:latin typeface="Times New Roman"/>
                <a:cs typeface="Times New Roman"/>
              </a:rPr>
              <a:t>:</a:t>
            </a:r>
            <a:r>
              <a:rPr dirty="0" smtClean="0" sz="1400" spc="0" b="1" u="heavy">
                <a:latin typeface="Times New Roman"/>
                <a:cs typeface="Times New Roman"/>
              </a:rPr>
              <a:t>-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-17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reradi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ted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ctr" marR="1905">
              <a:lnSpc>
                <a:spcPct val="100000"/>
              </a:lnSpc>
            </a:pPr>
            <a:r>
              <a:rPr dirty="0" smtClean="0" baseline="37698" sz="2100" spc="-232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�𝑐𝑎�</a:t>
            </a:r>
            <a:r>
              <a:rPr dirty="0" smtClean="0" baseline="36111" sz="1500" spc="-15">
                <a:latin typeface="Cambria Math"/>
                <a:cs typeface="Cambria Math"/>
              </a:rPr>
              <a:t> </a:t>
            </a:r>
            <a:r>
              <a:rPr dirty="0" smtClean="0" baseline="36111" sz="1500" spc="67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r>
              <a:rPr dirty="0" smtClean="0" baseline="22222" sz="1500" spc="30">
                <a:latin typeface="Cambria Math"/>
                <a:cs typeface="Cambria Math"/>
              </a:rPr>
              <a:t>  </a:t>
            </a:r>
            <a:r>
              <a:rPr dirty="0" smtClean="0" baseline="37698" sz="2100" spc="30">
                <a:latin typeface="Cambria Math"/>
                <a:cs typeface="Cambria Math"/>
              </a:rPr>
              <a:t>=</a:t>
            </a:r>
            <a:r>
              <a:rPr dirty="0" smtClean="0" baseline="37698" sz="2100" spc="104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9919" y="8716009"/>
            <a:ext cx="165735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𝑐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1983" y="8752585"/>
            <a:ext cx="417195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𝜎</a:t>
            </a: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𝑖�𝑐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93159" y="8979153"/>
            <a:ext cx="407212" cy="0"/>
          </a:xfrm>
          <a:custGeom>
            <a:avLst/>
            <a:gdLst/>
            <a:ahLst/>
            <a:cxnLst/>
            <a:rect l="l" t="t" r="r" b="b"/>
            <a:pathLst>
              <a:path w="407212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839590" y="9379965"/>
            <a:ext cx="407212" cy="0"/>
          </a:xfrm>
          <a:custGeom>
            <a:avLst/>
            <a:gdLst/>
            <a:ahLst/>
            <a:cxnLst/>
            <a:rect l="l" t="t" r="r" b="b"/>
            <a:pathLst>
              <a:path w="407212" h="0">
                <a:moveTo>
                  <a:pt x="0" y="0"/>
                </a:moveTo>
                <a:lnTo>
                  <a:pt x="407212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96414" y="9288983"/>
            <a:ext cx="2145030" cy="306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 spc="-41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2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25">
                <a:latin typeface="Cambria Math"/>
                <a:cs typeface="Cambria Math"/>
              </a:rPr>
              <a:t> </a:t>
            </a: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�𝑐𝑎�</a:t>
            </a:r>
            <a:r>
              <a:rPr dirty="0" smtClean="0" sz="1000" spc="-10">
                <a:latin typeface="Cambria Math"/>
                <a:cs typeface="Cambria Math"/>
              </a:rPr>
              <a:t> </a:t>
            </a:r>
            <a:r>
              <a:rPr dirty="0" smtClean="0" sz="1000" spc="3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r>
              <a:rPr dirty="0" smtClean="0" baseline="11904" sz="2100" spc="120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105">
                <a:latin typeface="Cambria Math"/>
                <a:cs typeface="Cambria Math"/>
              </a:rPr>
              <a:t> </a:t>
            </a:r>
            <a:r>
              <a:rPr dirty="0" smtClean="0" baseline="-25793" sz="2100" spc="0">
                <a:latin typeface="Cambria Math"/>
                <a:cs typeface="Cambria Math"/>
              </a:rPr>
              <a:t>4𝜋</a:t>
            </a:r>
            <a:r>
              <a:rPr dirty="0" smtClean="0" baseline="-25793" sz="2100" spc="60">
                <a:latin typeface="Cambria Math"/>
                <a:cs typeface="Cambria Math"/>
              </a:rPr>
              <a:t>�</a:t>
            </a:r>
            <a:r>
              <a:rPr dirty="0" smtClean="0" baseline="-13888" sz="1500" spc="30">
                <a:latin typeface="Cambria Math"/>
                <a:cs typeface="Cambria Math"/>
              </a:rPr>
              <a:t>2</a:t>
            </a:r>
            <a:r>
              <a:rPr dirty="0" smtClean="0" baseline="-13888" sz="1500" spc="30">
                <a:latin typeface="Cambria Math"/>
                <a:cs typeface="Cambria Math"/>
              </a:rPr>
              <a:t> </a:t>
            </a:r>
            <a:r>
              <a:rPr dirty="0" smtClean="0" baseline="-13888" sz="1500" spc="7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=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8415" y="9153397"/>
            <a:ext cx="1435100" cy="21462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1904" sz="2100">
                <a:latin typeface="Cambria Math"/>
                <a:cs typeface="Cambria Math"/>
              </a:rPr>
              <a:t>𝜎</a:t>
            </a: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𝑖�𝑐</a:t>
            </a:r>
            <a:r>
              <a:rPr dirty="0" smtClean="0" baseline="11904" sz="2100" spc="-232">
                <a:latin typeface="Cambria Math"/>
                <a:cs typeface="Cambria Math"/>
              </a:rPr>
              <a:t>�</a:t>
            </a:r>
            <a:r>
              <a:rPr dirty="0" smtClean="0" sz="1000" spc="-10">
                <a:latin typeface="Cambria Math"/>
                <a:cs typeface="Cambria Math"/>
              </a:rPr>
              <a:t>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2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𝐴</a:t>
            </a:r>
            <a:r>
              <a:rPr dirty="0" smtClean="0" sz="1000" spc="-10">
                <a:latin typeface="Cambria Math"/>
                <a:cs typeface="Cambria Math"/>
              </a:rPr>
              <a:t>𝑒�</a:t>
            </a:r>
            <a:r>
              <a:rPr dirty="0" smtClean="0" sz="1000" spc="-135">
                <a:latin typeface="Cambria Math"/>
                <a:cs typeface="Cambria Math"/>
              </a:rPr>
              <a:t> </a:t>
            </a:r>
            <a:r>
              <a:rPr dirty="0" smtClean="0" baseline="11904" sz="2100" spc="0">
                <a:latin typeface="Cambria Math"/>
                <a:cs typeface="Cambria Math"/>
              </a:rPr>
              <a:t>𝜎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63236" y="9371279"/>
            <a:ext cx="59753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Cambria Math"/>
                <a:cs typeface="Cambria Math"/>
              </a:rPr>
              <a:t>4𝜋</a:t>
            </a:r>
            <a:r>
              <a:rPr dirty="0" smtClean="0" sz="1400" spc="40">
                <a:latin typeface="Cambria Math"/>
                <a:cs typeface="Cambria Math"/>
              </a:rPr>
              <a:t>�</a:t>
            </a:r>
            <a:r>
              <a:rPr dirty="0" smtClean="0" baseline="22222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𝜆</a:t>
            </a:r>
            <a:r>
              <a:rPr dirty="0" smtClean="0" baseline="22222" sz="1500" spc="30">
                <a:latin typeface="Cambria Math"/>
                <a:cs typeface="Cambria Math"/>
              </a:rPr>
              <a:t>2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78401" y="9379965"/>
            <a:ext cx="774191" cy="0"/>
          </a:xfrm>
          <a:custGeom>
            <a:avLst/>
            <a:gdLst/>
            <a:ahLst/>
            <a:cxnLst/>
            <a:rect l="l" t="t" r="r" b="b"/>
            <a:pathLst>
              <a:path w="774191" h="0">
                <a:moveTo>
                  <a:pt x="0" y="0"/>
                </a:moveTo>
                <a:lnTo>
                  <a:pt x="774191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916047" y="9779203"/>
            <a:ext cx="620268" cy="0"/>
          </a:xfrm>
          <a:custGeom>
            <a:avLst/>
            <a:gdLst/>
            <a:ahLst/>
            <a:cxnLst/>
            <a:rect l="l" t="t" r="r" b="b"/>
            <a:pathLst>
              <a:path w="620268" h="0">
                <a:moveTo>
                  <a:pt x="0" y="0"/>
                </a:moveTo>
                <a:lnTo>
                  <a:pt x="620268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517775" y="9651694"/>
            <a:ext cx="2486025" cy="343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114">
                <a:latin typeface="Cambria Math"/>
                <a:cs typeface="Cambria Math"/>
              </a:rPr>
              <a:t> </a:t>
            </a:r>
            <a:r>
              <a:rPr dirty="0" smtClean="0" baseline="-37698" sz="2100" spc="7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baseline="-37698" sz="2100" spc="7">
                <a:latin typeface="Cambria Math"/>
                <a:cs typeface="Cambria Math"/>
              </a:rPr>
              <a:t>)</a:t>
            </a:r>
            <a:r>
              <a:rPr dirty="0" smtClean="0" baseline="-27777" sz="1500" spc="112">
                <a:latin typeface="Cambria Math"/>
                <a:cs typeface="Cambria Math"/>
              </a:rPr>
              <a:t>3</a:t>
            </a:r>
            <a:r>
              <a:rPr dirty="0" smtClean="0" baseline="-37698" sz="2100" spc="89">
                <a:latin typeface="Cambria Math"/>
                <a:cs typeface="Cambria Math"/>
              </a:rPr>
              <a:t>�</a:t>
            </a:r>
            <a:r>
              <a:rPr dirty="0" smtClean="0" baseline="-27777" sz="1500" spc="30">
                <a:latin typeface="Cambria Math"/>
                <a:cs typeface="Cambria Math"/>
              </a:rPr>
              <a:t>4</a:t>
            </a:r>
            <a:r>
              <a:rPr dirty="0" smtClean="0" baseline="-27777" sz="1500" spc="30">
                <a:latin typeface="Cambria Math"/>
                <a:cs typeface="Cambria Math"/>
              </a:rPr>
              <a:t> </a:t>
            </a:r>
            <a:r>
              <a:rPr dirty="0" smtClean="0" baseline="-27777" sz="1500" spc="5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2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3347" y="9516058"/>
            <a:ext cx="643890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8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7200" y="1158239"/>
            <a:ext cx="6646164" cy="23332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455419" y="4133087"/>
            <a:ext cx="4645152" cy="2371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1019"/>
            <a:ext cx="2632710" cy="6680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081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D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p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20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5" i="1">
                <a:latin typeface="Monotype Corsiva"/>
                <a:cs typeface="Monotype Corsiva"/>
              </a:rPr>
              <a:t>f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m</a:t>
            </a:r>
            <a:r>
              <a:rPr dirty="0" smtClean="0" sz="1300" spc="0" i="1">
                <a:latin typeface="Monotype Corsiva"/>
                <a:cs typeface="Monotype Corsiva"/>
              </a:rPr>
              <a:t>u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o</a:t>
            </a:r>
            <a:r>
              <a:rPr dirty="0" smtClean="0" sz="1300" spc="-10" i="1">
                <a:latin typeface="Monotype Corsiva"/>
                <a:cs typeface="Monotype Corsiva"/>
              </a:rPr>
              <a:t>n</a:t>
            </a:r>
            <a:r>
              <a:rPr dirty="0" smtClean="0" sz="1300" spc="25" i="1">
                <a:latin typeface="Monotype Corsiva"/>
                <a:cs typeface="Monotype Corsiva"/>
              </a:rPr>
              <a:t> </a:t>
            </a:r>
            <a:r>
              <a:rPr dirty="0" smtClean="0" sz="1300" spc="0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0" i="1">
                <a:latin typeface="Monotype Corsiva"/>
                <a:cs typeface="Monotype Corsiva"/>
              </a:rPr>
              <a:t>r</a:t>
            </a:r>
            <a:r>
              <a:rPr dirty="0" smtClean="0" sz="1300" spc="5" i="1">
                <a:latin typeface="Monotype Corsiva"/>
                <a:cs typeface="Monotype Corsiva"/>
              </a:rPr>
              <a:t>i</a:t>
            </a:r>
            <a:r>
              <a:rPr dirty="0" smtClean="0" sz="1300" spc="0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ollege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Engineeri</a:t>
            </a:r>
            <a:r>
              <a:rPr dirty="0" smtClean="0" sz="1300" spc="5" i="1">
                <a:latin typeface="Monotype Corsiva"/>
                <a:cs typeface="Monotype Corsiva"/>
              </a:rPr>
              <a:t>n</a:t>
            </a:r>
            <a:r>
              <a:rPr dirty="0" smtClean="0" sz="1300" spc="-5" i="1">
                <a:latin typeface="Monotype Corsiva"/>
                <a:cs typeface="Monotype Corsiva"/>
              </a:rPr>
              <a:t>g</a:t>
            </a:r>
            <a:r>
              <a:rPr dirty="0" smtClean="0" sz="1300" spc="-5" i="1">
                <a:latin typeface="Monotype Corsiva"/>
                <a:cs typeface="Monotype Corsiva"/>
              </a:rPr>
              <a:t>-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Uni</a:t>
            </a:r>
            <a:r>
              <a:rPr dirty="0" smtClean="0" sz="1300" spc="-5" i="1">
                <a:latin typeface="Monotype Corsiva"/>
                <a:cs typeface="Monotype Corsiva"/>
              </a:rPr>
              <a:t>v</a:t>
            </a:r>
            <a:r>
              <a:rPr dirty="0" smtClean="0" sz="1300" spc="-5" i="1">
                <a:latin typeface="Monotype Corsiva"/>
                <a:cs typeface="Monotype Corsiva"/>
              </a:rPr>
              <a:t>ers</a:t>
            </a:r>
            <a:r>
              <a:rPr dirty="0" smtClean="0" sz="1300" spc="0" i="1">
                <a:latin typeface="Monotype Corsiva"/>
                <a:cs typeface="Monotype Corsiva"/>
              </a:rPr>
              <a:t>i</a:t>
            </a:r>
            <a:r>
              <a:rPr dirty="0" smtClean="0" sz="1300" spc="-5" i="1">
                <a:latin typeface="Monotype Corsiva"/>
                <a:cs typeface="Monotype Corsiva"/>
              </a:rPr>
              <a:t>ty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of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Di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la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ture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No.: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3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p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r</a:t>
            </a:r>
            <a:r>
              <a:rPr dirty="0" smtClean="0" sz="1300" spc="-5" i="1">
                <a:latin typeface="Monotype Corsiva"/>
                <a:cs typeface="Monotype Corsiva"/>
              </a:rPr>
              <a:t>t</a:t>
            </a:r>
            <a:r>
              <a:rPr dirty="0" smtClean="0" sz="1300" spc="5" i="1">
                <a:latin typeface="Monotype Corsiva"/>
                <a:cs typeface="Monotype Corsiva"/>
              </a:rPr>
              <a:t>(</a:t>
            </a:r>
            <a:r>
              <a:rPr dirty="0" smtClean="0" sz="1300" spc="-5" i="1">
                <a:latin typeface="Monotype Corsiva"/>
                <a:cs typeface="Monotype Corsiva"/>
              </a:rPr>
              <a:t>4</a:t>
            </a:r>
            <a:r>
              <a:rPr dirty="0" smtClean="0" sz="1300" spc="-5" i="1">
                <a:latin typeface="Monotype Corsiva"/>
                <a:cs typeface="Monotype Corsiva"/>
              </a:rPr>
              <a:t>)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31689" y="417067"/>
            <a:ext cx="1764664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" i="1">
                <a:latin typeface="Monotype Corsiva"/>
                <a:cs typeface="Monotype Corsiva"/>
              </a:rPr>
              <a:t>3</a:t>
            </a:r>
            <a:r>
              <a:rPr dirty="0" smtClean="0" baseline="19607" sz="1275" spc="7" i="1">
                <a:latin typeface="Monotype Corsiva"/>
                <a:cs typeface="Monotype Corsiva"/>
              </a:rPr>
              <a:t>r</a:t>
            </a:r>
            <a:r>
              <a:rPr dirty="0" smtClean="0" baseline="19607" sz="1275" spc="0" i="1">
                <a:latin typeface="Monotype Corsiva"/>
                <a:cs typeface="Monotype Corsiva"/>
              </a:rPr>
              <a:t>d </a:t>
            </a:r>
            <a:r>
              <a:rPr dirty="0" smtClean="0" baseline="19607" sz="1275" spc="-97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y</a:t>
            </a:r>
            <a:r>
              <a:rPr dirty="0" smtClean="0" sz="1300" spc="5" i="1">
                <a:latin typeface="Monotype Corsiva"/>
                <a:cs typeface="Monotype Corsiva"/>
              </a:rPr>
              <a:t>e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-5" i="1">
                <a:latin typeface="Monotype Corsiva"/>
                <a:cs typeface="Monotype Corsiva"/>
              </a:rPr>
              <a:t>r</a:t>
            </a:r>
            <a:r>
              <a:rPr dirty="0" smtClean="0" sz="1300" spc="1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C</a:t>
            </a:r>
            <a:r>
              <a:rPr dirty="0" smtClean="0" sz="1300" spc="5" i="1">
                <a:latin typeface="Monotype Corsiva"/>
                <a:cs typeface="Monotype Corsiva"/>
              </a:rPr>
              <a:t>l</a:t>
            </a:r>
            <a:r>
              <a:rPr dirty="0" smtClean="0" sz="1300" spc="-5" i="1">
                <a:latin typeface="Monotype Corsiva"/>
                <a:cs typeface="Monotype Corsiva"/>
              </a:rPr>
              <a:t>a</a:t>
            </a:r>
            <a:r>
              <a:rPr dirty="0" smtClean="0" sz="1300" spc="1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s</a:t>
            </a:r>
            <a:endParaRPr sz="1300">
              <a:latin typeface="Monotype Corsiva"/>
              <a:cs typeface="Monotype Corsiva"/>
            </a:endParaRPr>
          </a:p>
          <a:p>
            <a:pPr marL="127000" marR="12700" indent="-19050">
              <a:lnSpc>
                <a:spcPts val="1689"/>
              </a:lnSpc>
              <a:spcBef>
                <a:spcPts val="65"/>
              </a:spcBef>
            </a:pPr>
            <a:r>
              <a:rPr dirty="0" smtClean="0" sz="1300" spc="-10" i="1">
                <a:latin typeface="Monotype Corsiva"/>
                <a:cs typeface="Monotype Corsiva"/>
              </a:rPr>
              <a:t>Ante</a:t>
            </a:r>
            <a:r>
              <a:rPr dirty="0" smtClean="0" sz="1300" spc="-5" i="1">
                <a:latin typeface="Monotype Corsiva"/>
                <a:cs typeface="Monotype Corsiva"/>
              </a:rPr>
              <a:t>n</a:t>
            </a:r>
            <a:r>
              <a:rPr dirty="0" smtClean="0" sz="1300" spc="-10" i="1">
                <a:latin typeface="Monotype Corsiva"/>
                <a:cs typeface="Monotype Corsiva"/>
              </a:rPr>
              <a:t>na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T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5" i="1">
                <a:latin typeface="Monotype Corsiva"/>
                <a:cs typeface="Monotype Corsiva"/>
              </a:rPr>
              <a:t>eory</a:t>
            </a:r>
            <a:r>
              <a:rPr dirty="0" smtClean="0" sz="1300" spc="5" i="1">
                <a:latin typeface="Monotype Corsiva"/>
                <a:cs typeface="Monotype Corsiva"/>
              </a:rPr>
              <a:t> 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nd</a:t>
            </a:r>
            <a:r>
              <a:rPr dirty="0" smtClean="0" sz="1300" spc="6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De</a:t>
            </a:r>
            <a:r>
              <a:rPr dirty="0" smtClean="0" sz="1300" spc="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ign</a:t>
            </a:r>
            <a:r>
              <a:rPr dirty="0" smtClean="0" sz="1300" spc="-5" i="1">
                <a:latin typeface="Monotype Corsiva"/>
                <a:cs typeface="Monotype Corsiva"/>
              </a:rPr>
              <a:t> Le</a:t>
            </a:r>
            <a:r>
              <a:rPr dirty="0" smtClean="0" sz="1300" spc="0" i="1">
                <a:latin typeface="Monotype Corsiva"/>
                <a:cs typeface="Monotype Corsiva"/>
              </a:rPr>
              <a:t>c</a:t>
            </a:r>
            <a:r>
              <a:rPr dirty="0" smtClean="0" sz="1300" spc="-5" i="1">
                <a:latin typeface="Monotype Corsiva"/>
                <a:cs typeface="Monotype Corsiva"/>
              </a:rPr>
              <a:t>.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5" i="1">
                <a:latin typeface="Monotype Corsiva"/>
                <a:cs typeface="Monotype Corsiva"/>
              </a:rPr>
              <a:t>Jinan</a:t>
            </a:r>
            <a:r>
              <a:rPr dirty="0" smtClean="0" sz="1300" spc="-5" i="1">
                <a:latin typeface="Monotype Corsiva"/>
                <a:cs typeface="Monotype Corsiva"/>
              </a:rPr>
              <a:t> </a:t>
            </a:r>
            <a:r>
              <a:rPr dirty="0" smtClean="0" sz="1300" spc="-10" i="1">
                <a:latin typeface="Monotype Corsiva"/>
                <a:cs typeface="Monotype Corsiva"/>
              </a:rPr>
              <a:t>N.</a:t>
            </a:r>
            <a:r>
              <a:rPr dirty="0" smtClean="0" sz="1300" spc="-10" i="1">
                <a:latin typeface="Monotype Corsiva"/>
                <a:cs typeface="Monotype Corsiva"/>
              </a:rPr>
              <a:t> </a:t>
            </a:r>
            <a:r>
              <a:rPr dirty="0" smtClean="0" sz="1300" spc="-20" i="1">
                <a:latin typeface="Monotype Corsiva"/>
                <a:cs typeface="Monotype Corsiva"/>
              </a:rPr>
              <a:t>S</a:t>
            </a:r>
            <a:r>
              <a:rPr dirty="0" smtClean="0" sz="1300" spc="-5" i="1">
                <a:latin typeface="Monotype Corsiva"/>
                <a:cs typeface="Monotype Corsiva"/>
              </a:rPr>
              <a:t>he</a:t>
            </a:r>
            <a:r>
              <a:rPr dirty="0" smtClean="0" sz="1300" spc="-5" i="1">
                <a:latin typeface="Monotype Corsiva"/>
                <a:cs typeface="Monotype Corsiva"/>
              </a:rPr>
              <a:t>h</a:t>
            </a:r>
            <a:r>
              <a:rPr dirty="0" smtClean="0" sz="1300" spc="-15" i="1">
                <a:latin typeface="Monotype Corsiva"/>
                <a:cs typeface="Monotype Corsiva"/>
              </a:rPr>
              <a:t>a</a:t>
            </a:r>
            <a:r>
              <a:rPr dirty="0" smtClean="0" sz="1300" spc="-10" i="1">
                <a:latin typeface="Monotype Corsiva"/>
                <a:cs typeface="Monotype Corsiva"/>
              </a:rPr>
              <a:t>b</a:t>
            </a:r>
            <a:endParaRPr sz="1300">
              <a:latin typeface="Monotype Corsiva"/>
              <a:cs typeface="Monotype Corsiv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8912" y="1139189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38912" y="1106423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56788" y="160019"/>
            <a:ext cx="1037843" cy="83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940430" y="1621789"/>
            <a:ext cx="609599" cy="0"/>
          </a:xfrm>
          <a:custGeom>
            <a:avLst/>
            <a:gdLst/>
            <a:ahLst/>
            <a:cxnLst/>
            <a:rect l="l" t="t" r="r" b="b"/>
            <a:pathLst>
              <a:path w="609600" h="0">
                <a:moveTo>
                  <a:pt x="0" y="0"/>
                </a:moveTo>
                <a:lnTo>
                  <a:pt x="609599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1145285"/>
            <a:ext cx="5321935" cy="6921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dar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only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itted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endParaRPr baseline="-16666" sz="15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2110105">
              <a:lnSpc>
                <a:spcPct val="100000"/>
              </a:lnSpc>
            </a:pPr>
            <a:r>
              <a:rPr dirty="0" smtClean="0" sz="1400" spc="-27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 </a:t>
            </a:r>
            <a:r>
              <a:rPr dirty="0" smtClean="0" baseline="-16666" sz="1500" spc="37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=</a:t>
            </a:r>
            <a:r>
              <a:rPr dirty="0" smtClean="0" sz="1400" spc="80">
                <a:latin typeface="Cambria Math"/>
                <a:cs typeface="Cambria Math"/>
              </a:rPr>
              <a:t> </a:t>
            </a:r>
            <a:r>
              <a:rPr dirty="0" smtClean="0" baseline="-37698" sz="2100" spc="7">
                <a:latin typeface="Cambria Math"/>
                <a:cs typeface="Cambria Math"/>
              </a:rPr>
              <a:t>(</a:t>
            </a:r>
            <a:r>
              <a:rPr dirty="0" smtClean="0" baseline="-37698" sz="2100" spc="0">
                <a:latin typeface="Cambria Math"/>
                <a:cs typeface="Cambria Math"/>
              </a:rPr>
              <a:t>4𝜋</a:t>
            </a:r>
            <a:r>
              <a:rPr dirty="0" smtClean="0" baseline="-37698" sz="2100" spc="7">
                <a:latin typeface="Cambria Math"/>
                <a:cs typeface="Cambria Math"/>
              </a:rPr>
              <a:t>)</a:t>
            </a:r>
            <a:r>
              <a:rPr dirty="0" smtClean="0" baseline="-27777" sz="1500" spc="112">
                <a:latin typeface="Cambria Math"/>
                <a:cs typeface="Cambria Math"/>
              </a:rPr>
              <a:t>3</a:t>
            </a:r>
            <a:r>
              <a:rPr dirty="0" smtClean="0" baseline="-37698" sz="2100" spc="89">
                <a:latin typeface="Cambria Math"/>
                <a:cs typeface="Cambria Math"/>
              </a:rPr>
              <a:t>�</a:t>
            </a:r>
            <a:r>
              <a:rPr dirty="0" smtClean="0" baseline="-27777" sz="1500" spc="30">
                <a:latin typeface="Cambria Math"/>
                <a:cs typeface="Cambria Math"/>
              </a:rPr>
              <a:t>4</a:t>
            </a:r>
            <a:r>
              <a:rPr dirty="0" smtClean="0" baseline="-27777" sz="1500" spc="30">
                <a:latin typeface="Cambria Math"/>
                <a:cs typeface="Cambria Math"/>
              </a:rPr>
              <a:t>  </a:t>
            </a:r>
            <a:r>
              <a:rPr dirty="0" smtClean="0" sz="1400" spc="20">
                <a:latin typeface="Cambria Math"/>
                <a:cs typeface="Cambria Math"/>
              </a:rPr>
              <a:t>=</a:t>
            </a:r>
            <a:r>
              <a:rPr dirty="0" smtClean="0" sz="1400" spc="70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�����</a:t>
            </a:r>
            <a:r>
              <a:rPr dirty="0" smtClean="0" sz="1400" spc="35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���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97835" y="1358645"/>
            <a:ext cx="49275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500" y="1815845"/>
            <a:ext cx="6132195" cy="690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ke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42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algn="ctr" marL="537845">
              <a:lnSpc>
                <a:spcPct val="100000"/>
              </a:lnSpc>
            </a:pPr>
            <a:r>
              <a:rPr dirty="0" smtClean="0" baseline="37698" sz="2100" spc="-412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�</a:t>
            </a:r>
            <a:r>
              <a:rPr dirty="0" smtClean="0" baseline="36111" sz="1500" spc="-15">
                <a:latin typeface="Cambria Math"/>
                <a:cs typeface="Cambria Math"/>
              </a:rPr>
              <a:t> </a:t>
            </a:r>
            <a:r>
              <a:rPr dirty="0" smtClean="0" baseline="36111" sz="1500" spc="60">
                <a:latin typeface="Cambria Math"/>
                <a:cs typeface="Cambria Math"/>
              </a:rPr>
              <a:t> </a:t>
            </a:r>
            <a:r>
              <a:rPr dirty="0" smtClean="0" baseline="37698" sz="2100" spc="0">
                <a:latin typeface="Cambria Math"/>
                <a:cs typeface="Cambria Math"/>
              </a:rPr>
              <a:t>=</a:t>
            </a:r>
            <a:r>
              <a:rPr dirty="0" smtClean="0" baseline="37698" sz="2100" spc="120">
                <a:latin typeface="Cambria Math"/>
                <a:cs typeface="Cambria Math"/>
              </a:rPr>
              <a:t> </a:t>
            </a:r>
            <a:r>
              <a:rPr dirty="0" smtClean="0" sz="1400" spc="5">
                <a:latin typeface="Cambria Math"/>
                <a:cs typeface="Cambria Math"/>
              </a:rPr>
              <a:t>(</a:t>
            </a:r>
            <a:r>
              <a:rPr dirty="0" smtClean="0" sz="1400" spc="0">
                <a:latin typeface="Cambria Math"/>
                <a:cs typeface="Cambria Math"/>
              </a:rPr>
              <a:t>4𝜋</a:t>
            </a:r>
            <a:r>
              <a:rPr dirty="0" smtClean="0" sz="1400" spc="5">
                <a:latin typeface="Cambria Math"/>
                <a:cs typeface="Cambria Math"/>
              </a:rPr>
              <a:t>)</a:t>
            </a:r>
            <a:r>
              <a:rPr dirty="0" smtClean="0" baseline="22222" sz="1500" spc="112">
                <a:latin typeface="Cambria Math"/>
                <a:cs typeface="Cambria Math"/>
              </a:rPr>
              <a:t>3</a:t>
            </a:r>
            <a:r>
              <a:rPr dirty="0" smtClean="0" sz="1400" spc="75">
                <a:latin typeface="Cambria Math"/>
                <a:cs typeface="Cambria Math"/>
              </a:rPr>
              <a:t>�</a:t>
            </a:r>
            <a:r>
              <a:rPr dirty="0" smtClean="0" baseline="22222" sz="1500" spc="112">
                <a:latin typeface="Cambria Math"/>
                <a:cs typeface="Cambria Math"/>
              </a:rPr>
              <a:t>4</a:t>
            </a:r>
            <a:r>
              <a:rPr dirty="0" smtClean="0" sz="1400" spc="0">
                <a:latin typeface="Cambria Math"/>
                <a:cs typeface="Cambria Math"/>
              </a:rPr>
              <a:t>𝐿</a:t>
            </a:r>
            <a:r>
              <a:rPr dirty="0" smtClean="0" sz="1400" spc="-10">
                <a:latin typeface="Cambria Math"/>
                <a:cs typeface="Cambria Math"/>
              </a:rPr>
              <a:t>�</a:t>
            </a:r>
            <a:r>
              <a:rPr dirty="0" smtClean="0" sz="1400" spc="0">
                <a:latin typeface="Cambria Math"/>
                <a:cs typeface="Cambria Math"/>
              </a:rPr>
              <a:t>��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26307" y="2027681"/>
            <a:ext cx="492759" cy="251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55">
                <a:latin typeface="Cambria Math"/>
                <a:cs typeface="Cambria Math"/>
              </a:rPr>
              <a:t>�</a:t>
            </a:r>
            <a:r>
              <a:rPr dirty="0" smtClean="0" baseline="-16666" sz="1500" spc="-15">
                <a:latin typeface="Cambria Math"/>
                <a:cs typeface="Cambria Math"/>
              </a:rPr>
              <a:t>�</a:t>
            </a:r>
            <a:r>
              <a:rPr dirty="0" smtClean="0" baseline="-16666" sz="1500" spc="-202">
                <a:latin typeface="Cambria Math"/>
                <a:cs typeface="Cambria Math"/>
              </a:rPr>
              <a:t> </a:t>
            </a:r>
            <a:r>
              <a:rPr dirty="0" smtClean="0" sz="1400" spc="0">
                <a:latin typeface="Cambria Math"/>
                <a:cs typeface="Cambria Math"/>
              </a:rPr>
              <a:t>𝐺</a:t>
            </a:r>
            <a:r>
              <a:rPr dirty="0" smtClean="0" baseline="27777" sz="1500" spc="112">
                <a:latin typeface="Cambria Math"/>
                <a:cs typeface="Cambria Math"/>
              </a:rPr>
              <a:t>2</a:t>
            </a:r>
            <a:r>
              <a:rPr dirty="0" smtClean="0" sz="1400" spc="0">
                <a:latin typeface="Cambria Math"/>
                <a:cs typeface="Cambria Math"/>
              </a:rPr>
              <a:t>𝜎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90595" y="2290825"/>
            <a:ext cx="968044" cy="0"/>
          </a:xfrm>
          <a:custGeom>
            <a:avLst/>
            <a:gdLst/>
            <a:ahLst/>
            <a:cxnLst/>
            <a:rect l="l" t="t" r="r" b="b"/>
            <a:pathLst>
              <a:path w="968044" h="0">
                <a:moveTo>
                  <a:pt x="0" y="0"/>
                </a:moveTo>
                <a:lnTo>
                  <a:pt x="968044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57200" y="2499359"/>
            <a:ext cx="6646164" cy="40355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400">
                <a:latin typeface="Times New Roman"/>
                <a:cs typeface="Times New Roman"/>
              </a:rPr>
              <a:t>1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7</dc:creator>
  <dcterms:created xsi:type="dcterms:W3CDTF">2018-11-13T12:27:01Z</dcterms:created>
  <dcterms:modified xsi:type="dcterms:W3CDTF">2018-11-13T12:27:01Z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