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jpg" ContentType="image/jpg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070" y="3314954"/>
            <a:ext cx="6426803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141" y="5988304"/>
            <a:ext cx="5292661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047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3886" y="2459482"/>
            <a:ext cx="3289011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047" y="427735"/>
            <a:ext cx="6804850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047" y="2459482"/>
            <a:ext cx="6804850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0721" y="9944862"/>
            <a:ext cx="2419502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047" y="9944862"/>
            <a:ext cx="173901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3710559" y="10023550"/>
            <a:ext cx="139954" cy="225328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#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Relationship Id="rId3" Type="http://schemas.openxmlformats.org/officeDocument/2006/relationships/image" Target="../media/image12.jpg"/><Relationship Id="rId4" Type="http://schemas.openxmlformats.org/officeDocument/2006/relationships/image" Target="../media/image13.jpg"/><Relationship Id="rId5" Type="http://schemas.openxmlformats.org/officeDocument/2006/relationships/image" Target="../media/image14.jpg"/><Relationship Id="rId6" Type="http://schemas.openxmlformats.org/officeDocument/2006/relationships/image" Target="../media/image15.jp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Relationship Id="rId3" Type="http://schemas.openxmlformats.org/officeDocument/2006/relationships/image" Target="../media/image17.jp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Relationship Id="rId3" Type="http://schemas.openxmlformats.org/officeDocument/2006/relationships/image" Target="../media/image19.jpg"/><Relationship Id="rId4" Type="http://schemas.openxmlformats.org/officeDocument/2006/relationships/image" Target="../media/image20.jp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Relationship Id="rId3" Type="http://schemas.openxmlformats.org/officeDocument/2006/relationships/image" Target="../media/image22.jp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3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p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r</a:t>
            </a:r>
            <a:r>
              <a:rPr dirty="0" smtClean="0" sz="1300" spc="-5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(</a:t>
            </a:r>
            <a:r>
              <a:rPr dirty="0" smtClean="0" sz="1300" spc="-5" i="1">
                <a:latin typeface="Monotype Corsiva"/>
                <a:cs typeface="Monotype Corsiva"/>
              </a:rPr>
              <a:t>4</a:t>
            </a:r>
            <a:r>
              <a:rPr dirty="0" smtClean="0" sz="1300" spc="-5" i="1">
                <a:latin typeface="Monotype Corsiva"/>
                <a:cs typeface="Monotype Corsiva"/>
              </a:rPr>
              <a:t>)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1689" y="417067"/>
            <a:ext cx="1764664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0" marR="12700" indent="-19050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6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6001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144269"/>
            <a:ext cx="6673850" cy="1979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224155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Effe</a:t>
            </a:r>
            <a:r>
              <a:rPr dirty="0" smtClean="0" sz="1600" spc="-5" b="1" u="heavy">
                <a:latin typeface="Times New Roman"/>
                <a:cs typeface="Times New Roman"/>
              </a:rPr>
              <a:t>c</a:t>
            </a:r>
            <a:r>
              <a:rPr dirty="0" smtClean="0" sz="1600" spc="-10" b="1" u="heavy">
                <a:latin typeface="Times New Roman"/>
                <a:cs typeface="Times New Roman"/>
              </a:rPr>
              <a:t>tive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Area/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5" b="1" u="heavy">
                <a:latin typeface="Times New Roman"/>
                <a:cs typeface="Times New Roman"/>
              </a:rPr>
              <a:t>E</a:t>
            </a:r>
            <a:r>
              <a:rPr dirty="0" smtClean="0" sz="1600" spc="-5" b="1" u="heavy">
                <a:latin typeface="Times New Roman"/>
                <a:cs typeface="Times New Roman"/>
              </a:rPr>
              <a:t>f</a:t>
            </a:r>
            <a:r>
              <a:rPr dirty="0" smtClean="0" sz="1600" spc="-10" b="1" u="heavy">
                <a:latin typeface="Times New Roman"/>
                <a:cs typeface="Times New Roman"/>
              </a:rPr>
              <a:t>fec</a:t>
            </a:r>
            <a:r>
              <a:rPr dirty="0" smtClean="0" sz="1600" spc="-20" b="1" u="heavy">
                <a:latin typeface="Times New Roman"/>
                <a:cs typeface="Times New Roman"/>
              </a:rPr>
              <a:t>t</a:t>
            </a:r>
            <a:r>
              <a:rPr dirty="0" smtClean="0" sz="1600" spc="-10" b="1" u="heavy">
                <a:latin typeface="Times New Roman"/>
                <a:cs typeface="Times New Roman"/>
              </a:rPr>
              <a:t>iv</a:t>
            </a:r>
            <a:r>
              <a:rPr dirty="0" smtClean="0" sz="1600" spc="-10" b="1" u="heavy">
                <a:latin typeface="Times New Roman"/>
                <a:cs typeface="Times New Roman"/>
              </a:rPr>
              <a:t>e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Ape</a:t>
            </a:r>
            <a:r>
              <a:rPr dirty="0" smtClean="0" sz="1600" spc="-5" b="1" u="heavy">
                <a:latin typeface="Times New Roman"/>
                <a:cs typeface="Times New Roman"/>
              </a:rPr>
              <a:t>r</a:t>
            </a:r>
            <a:r>
              <a:rPr dirty="0" smtClean="0" sz="1600" spc="-10" b="1" u="heavy">
                <a:latin typeface="Times New Roman"/>
                <a:cs typeface="Times New Roman"/>
              </a:rPr>
              <a:t>ture/</a:t>
            </a:r>
            <a:r>
              <a:rPr dirty="0" smtClean="0" sz="1600" spc="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Ca</a:t>
            </a:r>
            <a:r>
              <a:rPr dirty="0" smtClean="0" sz="1600" spc="-10" b="1" u="heavy">
                <a:latin typeface="Times New Roman"/>
                <a:cs typeface="Times New Roman"/>
              </a:rPr>
              <a:t>pture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Area</a:t>
            </a:r>
            <a:r>
              <a:rPr dirty="0" smtClean="0" sz="1600" spc="2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algn="just" marL="12700" marR="12700">
              <a:lnSpc>
                <a:spcPts val="1610"/>
              </a:lnSpc>
              <a:spcBef>
                <a:spcPts val="25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recei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sa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r>
              <a:rPr dirty="0" smtClean="0" sz="1400" spc="-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15">
                <a:latin typeface="Times New Roman"/>
                <a:cs typeface="Times New Roman"/>
              </a:rPr>
              <a:t>.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 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s.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2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here are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t</a:t>
            </a:r>
            <a:r>
              <a:rPr dirty="0" smtClean="0" sz="1400" spc="-1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pes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marL="241300">
              <a:lnSpc>
                <a:spcPts val="1820"/>
              </a:lnSpc>
            </a:pPr>
            <a:r>
              <a:rPr dirty="0" smtClean="0" sz="1600" spc="-5" b="1">
                <a:latin typeface="Times New Roman"/>
                <a:cs typeface="Times New Roman"/>
              </a:rPr>
              <a:t>1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r>
              <a:rPr dirty="0" smtClean="0" sz="1600" spc="6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Antenna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5" b="1">
                <a:latin typeface="Times New Roman"/>
                <a:cs typeface="Times New Roman"/>
              </a:rPr>
              <a:t>E</a:t>
            </a:r>
            <a:r>
              <a:rPr dirty="0" smtClean="0" sz="1600" spc="-10" b="1">
                <a:latin typeface="Times New Roman"/>
                <a:cs typeface="Times New Roman"/>
              </a:rPr>
              <a:t>f</a:t>
            </a:r>
            <a:r>
              <a:rPr dirty="0" smtClean="0" sz="1600" spc="-20" b="1">
                <a:latin typeface="Times New Roman"/>
                <a:cs typeface="Times New Roman"/>
              </a:rPr>
              <a:t>f</a:t>
            </a:r>
            <a:r>
              <a:rPr dirty="0" smtClean="0" sz="1600" spc="-10" b="1">
                <a:latin typeface="Times New Roman"/>
                <a:cs typeface="Times New Roman"/>
              </a:rPr>
              <a:t>e</a:t>
            </a:r>
            <a:r>
              <a:rPr dirty="0" smtClean="0" sz="1600" spc="-5" b="1">
                <a:latin typeface="Times New Roman"/>
                <a:cs typeface="Times New Roman"/>
              </a:rPr>
              <a:t>c</a:t>
            </a:r>
            <a:r>
              <a:rPr dirty="0" smtClean="0" sz="1600" spc="-5" b="1">
                <a:latin typeface="Times New Roman"/>
                <a:cs typeface="Times New Roman"/>
              </a:rPr>
              <a:t>ti</a:t>
            </a:r>
            <a:r>
              <a:rPr dirty="0" smtClean="0" sz="1600" spc="0" b="1">
                <a:latin typeface="Times New Roman"/>
                <a:cs typeface="Times New Roman"/>
              </a:rPr>
              <a:t>v</a:t>
            </a:r>
            <a:r>
              <a:rPr dirty="0" smtClean="0" sz="1600" spc="-10" b="1">
                <a:latin typeface="Times New Roman"/>
                <a:cs typeface="Times New Roman"/>
              </a:rPr>
              <a:t>e</a:t>
            </a:r>
            <a:r>
              <a:rPr dirty="0" smtClean="0" sz="1600" spc="-5" b="1">
                <a:latin typeface="Times New Roman"/>
                <a:cs typeface="Times New Roman"/>
              </a:rPr>
              <a:t> </a:t>
            </a:r>
            <a:r>
              <a:rPr dirty="0" smtClean="0" sz="1600" spc="-10" b="1">
                <a:latin typeface="Times New Roman"/>
                <a:cs typeface="Times New Roman"/>
              </a:rPr>
              <a:t>Ape</a:t>
            </a:r>
            <a:r>
              <a:rPr dirty="0" smtClean="0" sz="1600" spc="-5" b="1">
                <a:latin typeface="Times New Roman"/>
                <a:cs typeface="Times New Roman"/>
              </a:rPr>
              <a:t>r</a:t>
            </a:r>
            <a:r>
              <a:rPr dirty="0" smtClean="0" sz="1600" spc="-10" b="1">
                <a:latin typeface="Times New Roman"/>
                <a:cs typeface="Times New Roman"/>
              </a:rPr>
              <a:t>ture</a:t>
            </a:r>
            <a:r>
              <a:rPr dirty="0" smtClean="0" sz="1600" spc="5" b="1">
                <a:latin typeface="Times New Roman"/>
                <a:cs typeface="Times New Roman"/>
              </a:rPr>
              <a:t> </a:t>
            </a:r>
            <a:r>
              <a:rPr dirty="0" smtClean="0" sz="1600" spc="-20" b="1">
                <a:latin typeface="Times New Roman"/>
                <a:cs typeface="Times New Roman"/>
              </a:rPr>
              <a:t>(</a:t>
            </a:r>
            <a:r>
              <a:rPr dirty="0" smtClean="0" sz="1600" spc="-15" b="1">
                <a:latin typeface="Times New Roman"/>
                <a:cs typeface="Times New Roman"/>
              </a:rPr>
              <a:t>A</a:t>
            </a:r>
            <a:r>
              <a:rPr dirty="0" smtClean="0" sz="1600" spc="-5" b="1">
                <a:latin typeface="Times New Roman"/>
                <a:cs typeface="Times New Roman"/>
              </a:rPr>
              <a:t>r</a:t>
            </a:r>
            <a:r>
              <a:rPr dirty="0" smtClean="0" sz="1600" spc="-10" b="1">
                <a:latin typeface="Times New Roman"/>
                <a:cs typeface="Times New Roman"/>
              </a:rPr>
              <a:t>ea</a:t>
            </a:r>
            <a:r>
              <a:rPr dirty="0" smtClean="0" sz="1600" spc="10" b="1">
                <a:latin typeface="Times New Roman"/>
                <a:cs typeface="Times New Roman"/>
              </a:rPr>
              <a:t>)</a:t>
            </a:r>
            <a:r>
              <a:rPr dirty="0" smtClean="0" sz="1600" spc="-15" b="1">
                <a:latin typeface="Times New Roman"/>
                <a:cs typeface="Times New Roman"/>
              </a:rPr>
              <a:t>:</a:t>
            </a:r>
            <a:r>
              <a:rPr dirty="0" smtClean="0" sz="1600" spc="-10" b="1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algn="just" marL="12700" marR="15240">
              <a:lnSpc>
                <a:spcPts val="158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ffecti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1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eter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bes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uch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om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e.</a:t>
            </a:r>
            <a:endParaRPr sz="1400">
              <a:latin typeface="Times New Roman"/>
              <a:cs typeface="Times New Roman"/>
            </a:endParaRPr>
          </a:p>
          <a:p>
            <a:pPr algn="just" marL="12700" marR="22225">
              <a:lnSpc>
                <a:spcPct val="11000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can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 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5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15">
                <a:latin typeface="Times New Roman"/>
                <a:cs typeface="Times New Roman"/>
              </a:rPr>
              <a:t>/</a:t>
            </a:r>
            <a:r>
              <a:rPr dirty="0" smtClean="0" sz="1400" spc="-5">
                <a:latin typeface="Times New Roman"/>
                <a:cs typeface="Times New Roman"/>
              </a:rPr>
              <a:t>m</a:t>
            </a:r>
            <a:r>
              <a:rPr dirty="0" smtClean="0" baseline="30864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 of 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444500" y="3316985"/>
            <a:ext cx="11785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Effec</a:t>
            </a:r>
            <a:r>
              <a:rPr dirty="0" smtClean="0" sz="1400" spc="-10" b="1">
                <a:latin typeface="Times New Roman"/>
                <a:cs typeface="Times New Roman"/>
              </a:rPr>
              <a:t>t</a:t>
            </a:r>
            <a:r>
              <a:rPr dirty="0" smtClean="0" sz="1400" spc="0" b="1">
                <a:latin typeface="Times New Roman"/>
                <a:cs typeface="Times New Roman"/>
              </a:rPr>
              <a:t>i</a:t>
            </a:r>
            <a:r>
              <a:rPr dirty="0" smtClean="0" sz="1400" spc="-10" b="1">
                <a:latin typeface="Times New Roman"/>
                <a:cs typeface="Times New Roman"/>
              </a:rPr>
              <a:t>v</a:t>
            </a:r>
            <a:r>
              <a:rPr dirty="0" smtClean="0" sz="1400" spc="0" b="1">
                <a:latin typeface="Times New Roman"/>
                <a:cs typeface="Times New Roman"/>
              </a:rPr>
              <a:t>e ar</a:t>
            </a:r>
            <a:r>
              <a:rPr dirty="0" smtClean="0" sz="1400" spc="-15" b="1">
                <a:latin typeface="Times New Roman"/>
                <a:cs typeface="Times New Roman"/>
              </a:rPr>
              <a:t>e</a:t>
            </a:r>
            <a:r>
              <a:rPr dirty="0" smtClean="0" sz="1400" spc="-10" b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=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206498" y="3262629"/>
            <a:ext cx="9906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�𝒓𝒓��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𝒊���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1642617" y="3457702"/>
            <a:ext cx="21158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�𝒚�𝒕𝒊��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�𝒕�𝒓��</a:t>
            </a:r>
            <a:r>
              <a:rPr dirty="0" smtClean="0" sz="1000" spc="-5">
                <a:latin typeface="Cambria Math"/>
                <a:cs typeface="Cambria Math"/>
              </a:rPr>
              <a:t> </a:t>
            </a:r>
            <a:r>
              <a:rPr dirty="0" smtClean="0" sz="1000" spc="-10">
                <a:latin typeface="Cambria Math"/>
                <a:cs typeface="Cambria Math"/>
              </a:rPr>
              <a:t>𝒊��𝒊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��𝒕</a:t>
            </a:r>
            <a:r>
              <a:rPr dirty="0" smtClean="0" sz="1000" spc="-1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𝒂��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1655317" y="3444493"/>
            <a:ext cx="2092706" cy="0"/>
          </a:xfrm>
          <a:custGeom>
            <a:avLst/>
            <a:gdLst/>
            <a:ahLst/>
            <a:cxnLst/>
            <a:rect l="l" t="t" r="r" b="b"/>
            <a:pathLst>
              <a:path w="2092705" h="0">
                <a:moveTo>
                  <a:pt x="0" y="0"/>
                </a:moveTo>
                <a:lnTo>
                  <a:pt x="209270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/>
          <p:nvPr/>
        </p:nvSpPr>
        <p:spPr>
          <a:xfrm>
            <a:off x="3365627" y="3924934"/>
            <a:ext cx="146303" cy="0"/>
          </a:xfrm>
          <a:custGeom>
            <a:avLst/>
            <a:gdLst/>
            <a:ahLst/>
            <a:cxnLst/>
            <a:rect l="l" t="t" r="r" b="b"/>
            <a:pathLst>
              <a:path w="146303" h="0">
                <a:moveTo>
                  <a:pt x="0" y="0"/>
                </a:moveTo>
                <a:lnTo>
                  <a:pt x="146303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3824858"/>
            <a:ext cx="6670675" cy="19259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R="1905">
              <a:lnSpc>
                <a:spcPct val="100000"/>
              </a:lnSpc>
              <a:tabLst>
                <a:tab pos="629285" algn="l"/>
              </a:tabLst>
            </a:pPr>
            <a:r>
              <a:rPr dirty="0" smtClean="0" sz="1100">
                <a:latin typeface="Cambria Math"/>
                <a:cs typeface="Cambria Math"/>
              </a:rPr>
              <a:t>𝑨</a:t>
            </a:r>
            <a:r>
              <a:rPr dirty="0" smtClean="0" baseline="-17361" sz="1200">
                <a:latin typeface="Cambria Math"/>
                <a:cs typeface="Cambria Math"/>
              </a:rPr>
              <a:t>� </a:t>
            </a:r>
            <a:r>
              <a:rPr dirty="0" smtClean="0" baseline="-17361" sz="1200" spc="-22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= </a:t>
            </a:r>
            <a:r>
              <a:rPr dirty="0" smtClean="0" sz="1100" spc="80">
                <a:latin typeface="Cambria Math"/>
                <a:cs typeface="Cambria Math"/>
              </a:rPr>
              <a:t> </a:t>
            </a:r>
            <a:r>
              <a:rPr dirty="0" smtClean="0" baseline="-37878" sz="1650" spc="0">
                <a:latin typeface="Cambria Math"/>
                <a:cs typeface="Cambria Math"/>
              </a:rPr>
              <a:t>�	</a:t>
            </a:r>
            <a:r>
              <a:rPr dirty="0" smtClean="0" sz="1100" spc="-5">
                <a:latin typeface="Cambria Math"/>
                <a:cs typeface="Cambria Math"/>
              </a:rPr>
              <a:t>��</a:t>
            </a:r>
            <a:r>
              <a:rPr dirty="0" smtClean="0" sz="1100" spc="-5">
                <a:latin typeface="Cambria Math"/>
                <a:cs typeface="Cambria Math"/>
              </a:rPr>
              <a:t>�</a:t>
            </a:r>
            <a:r>
              <a:rPr dirty="0" smtClean="0" baseline="-17361" sz="1200" spc="0">
                <a:latin typeface="Cambria Math"/>
                <a:cs typeface="Cambria Math"/>
              </a:rPr>
              <a:t>𝒓</a:t>
            </a:r>
            <a:r>
              <a:rPr dirty="0" smtClean="0" sz="1100" spc="0">
                <a:latin typeface="Cambria Math"/>
                <a:cs typeface="Cambria Math"/>
              </a:rPr>
              <a:t>=</a:t>
            </a:r>
            <a:r>
              <a:rPr dirty="0" smtClean="0" sz="1100" spc="60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�</a:t>
            </a:r>
            <a:r>
              <a:rPr dirty="0" smtClean="0" sz="1100" spc="-5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𝑨</a:t>
            </a:r>
            <a:r>
              <a:rPr dirty="0" smtClean="0" baseline="-17361" sz="1200" spc="0">
                <a:latin typeface="Cambria Math"/>
                <a:cs typeface="Cambria Math"/>
              </a:rPr>
              <a:t>�</a:t>
            </a:r>
            <a:endParaRPr baseline="-17361" sz="1200">
              <a:latin typeface="Cambria Math"/>
              <a:cs typeface="Cambria Math"/>
            </a:endParaRPr>
          </a:p>
          <a:p>
            <a:pPr>
              <a:lnSpc>
                <a:spcPts val="550"/>
              </a:lnSpc>
              <a:spcBef>
                <a:spcPts val="46"/>
              </a:spcBef>
            </a:pPr>
            <a:endParaRPr sz="550"/>
          </a:p>
          <a:p>
            <a:pPr>
              <a:lnSpc>
                <a:spcPts val="1000"/>
              </a:lnSpc>
            </a:pPr>
            <a:endParaRPr sz="1000"/>
          </a:p>
          <a:p>
            <a:pPr marL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 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of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15">
                <a:latin typeface="Times New Roman"/>
                <a:cs typeface="Times New Roman"/>
              </a:rPr>
              <a:t>/</a:t>
            </a:r>
            <a:r>
              <a:rPr dirty="0" smtClean="0" sz="1400" spc="-5">
                <a:latin typeface="Times New Roman"/>
                <a:cs typeface="Times New Roman"/>
              </a:rPr>
              <a:t>m</a:t>
            </a:r>
            <a:r>
              <a:rPr dirty="0" smtClean="0" baseline="30864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area 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fe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losses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ic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ic 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tc.)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marL="12700" marR="12700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recei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eld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0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z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</a:t>
            </a:r>
            <a:r>
              <a:rPr dirty="0" smtClean="0" sz="1400" spc="0">
                <a:latin typeface="Times New Roman"/>
                <a:cs typeface="Times New Roman"/>
              </a:rPr>
              <a:t> (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baseline="-9259" sz="1350" spc="-7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) 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 (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le),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Z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75"/>
              </a:spcBef>
            </a:pPr>
            <a:endParaRPr sz="1100"/>
          </a:p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</a:t>
            </a:r>
            <a:r>
              <a:rPr dirty="0" smtClean="0" sz="1400" spc="-5">
                <a:latin typeface="Times New Roman"/>
                <a:cs typeface="Times New Roman"/>
              </a:rPr>
              <a:t>Z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=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+j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X</a:t>
            </a:r>
            <a:r>
              <a:rPr dirty="0" smtClean="0" baseline="-9259" sz="1350" spc="0">
                <a:latin typeface="Times New Roman"/>
                <a:cs typeface="Times New Roman"/>
              </a:rPr>
              <a:t>T</a:t>
            </a:r>
            <a:endParaRPr baseline="-9259" sz="135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352927" y="3718178"/>
            <a:ext cx="167640" cy="201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 spc="-5">
                <a:latin typeface="Cambria Math"/>
                <a:cs typeface="Cambria Math"/>
              </a:rPr>
              <a:t>�</a:t>
            </a:r>
            <a:r>
              <a:rPr dirty="0" smtClean="0" baseline="-17361" sz="1200" spc="0">
                <a:latin typeface="Cambria Math"/>
                <a:cs typeface="Cambria Math"/>
              </a:rPr>
              <a:t>𝒓</a:t>
            </a:r>
            <a:endParaRPr baseline="-17361" sz="12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44500" y="8058784"/>
            <a:ext cx="4304665" cy="9588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If 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then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,=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P</a:t>
            </a:r>
            <a:r>
              <a:rPr dirty="0" smtClean="0" baseline="-9259" sz="1350" spc="0">
                <a:latin typeface="Times New Roman"/>
                <a:cs typeface="Times New Roman"/>
              </a:rPr>
              <a:t>r</a:t>
            </a:r>
            <a:r>
              <a:rPr dirty="0" smtClean="0" baseline="-9259" sz="1350" spc="-7">
                <a:latin typeface="Times New Roman"/>
                <a:cs typeface="Times New Roman"/>
              </a:rPr>
              <a:t>e</a:t>
            </a:r>
            <a:r>
              <a:rPr dirty="0" smtClean="0" baseline="-9259" sz="1350" spc="0">
                <a:latin typeface="Times New Roman"/>
                <a:cs typeface="Times New Roman"/>
              </a:rPr>
              <a:t>c </a:t>
            </a:r>
            <a:r>
              <a:rPr dirty="0" smtClean="0" baseline="-9259" sz="135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-16666" sz="1500" spc="44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.</a:t>
            </a:r>
            <a:r>
              <a:rPr dirty="0" smtClean="0" baseline="-16666" sz="1500" spc="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.</a:t>
            </a:r>
            <a:r>
              <a:rPr dirty="0" smtClean="0" baseline="-16666" sz="1500" spc="104">
                <a:latin typeface="Cambria Math"/>
                <a:cs typeface="Cambria Math"/>
              </a:rPr>
              <a:t>�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  <a:p>
            <a:pPr marL="12700" marR="2272665">
              <a:lnSpc>
                <a:spcPct val="17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 R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= l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ce.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baseline="-9259" sz="1350" spc="0">
                <a:latin typeface="Times New Roman"/>
                <a:cs typeface="Times New Roman"/>
              </a:rPr>
              <a:t>r.</a:t>
            </a:r>
            <a:r>
              <a:rPr dirty="0" smtClean="0" baseline="-9259" sz="1350" spc="-30">
                <a:latin typeface="Times New Roman"/>
                <a:cs typeface="Times New Roman"/>
              </a:rPr>
              <a:t>m</a:t>
            </a:r>
            <a:r>
              <a:rPr dirty="0" smtClean="0" baseline="-9259" sz="1350" spc="0">
                <a:latin typeface="Times New Roman"/>
                <a:cs typeface="Times New Roman"/>
              </a:rPr>
              <a:t>.</a:t>
            </a:r>
            <a:r>
              <a:rPr dirty="0" smtClean="0" baseline="-9259" sz="1350" spc="-7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= te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.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.s c</a:t>
            </a:r>
            <a:r>
              <a:rPr dirty="0" smtClean="0" sz="1400" spc="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227957" y="8044053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987167" y="9287458"/>
            <a:ext cx="40132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425063" y="9415018"/>
            <a:ext cx="286512" cy="0"/>
          </a:xfrm>
          <a:custGeom>
            <a:avLst/>
            <a:gdLst/>
            <a:ahLst/>
            <a:cxnLst/>
            <a:rect l="l" t="t" r="r" b="b"/>
            <a:pathLst>
              <a:path w="286512" h="0">
                <a:moveTo>
                  <a:pt x="0" y="0"/>
                </a:moveTo>
                <a:lnTo>
                  <a:pt x="2865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3412363" y="9188450"/>
            <a:ext cx="115189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61085" algn="l"/>
              </a:tabLst>
            </a:pPr>
            <a:r>
              <a:rPr dirty="0" smtClean="0" baseline="11904" sz="2100" spc="-41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�𝑒�</a:t>
            </a:r>
            <a:r>
              <a:rPr dirty="0" smtClean="0" baseline="11904" sz="2100" spc="-15">
                <a:latin typeface="Cambria Math"/>
                <a:cs typeface="Cambria Math"/>
              </a:rPr>
              <a:t>𝐼</a:t>
            </a:r>
            <a:r>
              <a:rPr dirty="0" smtClean="0" sz="1000" spc="2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.</a:t>
            </a:r>
            <a:r>
              <a:rPr dirty="0" smtClean="0" sz="1000" spc="2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.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506851" y="9406331"/>
            <a:ext cx="80264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95325" algn="l"/>
              </a:tabLst>
            </a:pPr>
            <a:r>
              <a:rPr dirty="0" smtClean="0" sz="1400">
                <a:latin typeface="Cambria Math"/>
                <a:cs typeface="Cambria Math"/>
              </a:rPr>
              <a:t>�	</a:t>
            </a: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49166" y="9287458"/>
            <a:ext cx="158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003675" y="9137141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343780" y="9151873"/>
            <a:ext cx="1390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943222" y="9415018"/>
            <a:ext cx="617524" cy="0"/>
          </a:xfrm>
          <a:custGeom>
            <a:avLst/>
            <a:gdLst/>
            <a:ahLst/>
            <a:cxnLst/>
            <a:rect l="l" t="t" r="r" b="b"/>
            <a:pathLst>
              <a:path w="617524" h="0">
                <a:moveTo>
                  <a:pt x="0" y="0"/>
                </a:moveTo>
                <a:lnTo>
                  <a:pt x="61752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/>
          <p:nvPr/>
        </p:nvSpPr>
        <p:spPr>
          <a:xfrm>
            <a:off x="605790" y="6781038"/>
            <a:ext cx="478535" cy="297179"/>
          </a:xfrm>
          <a:custGeom>
            <a:avLst/>
            <a:gdLst/>
            <a:ahLst/>
            <a:cxnLst/>
            <a:rect l="l" t="t" r="r" b="b"/>
            <a:pathLst>
              <a:path w="478535" h="297179">
                <a:moveTo>
                  <a:pt x="0" y="297180"/>
                </a:moveTo>
                <a:lnTo>
                  <a:pt x="478535" y="297180"/>
                </a:lnTo>
                <a:lnTo>
                  <a:pt x="478535" y="0"/>
                </a:lnTo>
                <a:lnTo>
                  <a:pt x="0" y="0"/>
                </a:lnTo>
                <a:lnTo>
                  <a:pt x="0" y="297180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 txBox="1"/>
          <p:nvPr/>
        </p:nvSpPr>
        <p:spPr>
          <a:xfrm>
            <a:off x="744727" y="6822820"/>
            <a:ext cx="20383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5">
                <a:latin typeface="Times New Roman"/>
                <a:cs typeface="Times New Roman"/>
              </a:rPr>
              <a:t>Z</a:t>
            </a:r>
            <a:r>
              <a:rPr dirty="0" smtClean="0" baseline="-9259" sz="1350" spc="0">
                <a:latin typeface="Times New Roman"/>
                <a:cs typeface="Times New Roman"/>
              </a:rPr>
              <a:t>T</a:t>
            </a:r>
            <a:endParaRPr baseline="-9259" sz="13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1042416" y="6309385"/>
            <a:ext cx="420674" cy="6385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/>
          <p:nvPr/>
        </p:nvSpPr>
        <p:spPr>
          <a:xfrm>
            <a:off x="1084325" y="6345173"/>
            <a:ext cx="328168" cy="531495"/>
          </a:xfrm>
          <a:custGeom>
            <a:avLst/>
            <a:gdLst/>
            <a:ahLst/>
            <a:cxnLst/>
            <a:rect l="l" t="t" r="r" b="b"/>
            <a:pathLst>
              <a:path w="328168" h="531495">
                <a:moveTo>
                  <a:pt x="0" y="531495"/>
                </a:moveTo>
                <a:lnTo>
                  <a:pt x="328168" y="531495"/>
                </a:lnTo>
                <a:lnTo>
                  <a:pt x="328168" y="0"/>
                </a:lnTo>
                <a:lnTo>
                  <a:pt x="323850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/>
          <p:nvPr/>
        </p:nvSpPr>
        <p:spPr>
          <a:xfrm>
            <a:off x="1042416" y="6957085"/>
            <a:ext cx="422186" cy="638530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/>
          <p:nvPr/>
        </p:nvSpPr>
        <p:spPr>
          <a:xfrm>
            <a:off x="1084325" y="6992873"/>
            <a:ext cx="329184" cy="531495"/>
          </a:xfrm>
          <a:custGeom>
            <a:avLst/>
            <a:gdLst/>
            <a:ahLst/>
            <a:cxnLst/>
            <a:rect l="l" t="t" r="r" b="b"/>
            <a:pathLst>
              <a:path w="329184" h="531495">
                <a:moveTo>
                  <a:pt x="0" y="0"/>
                </a:moveTo>
                <a:lnTo>
                  <a:pt x="329184" y="0"/>
                </a:lnTo>
                <a:lnTo>
                  <a:pt x="329184" y="531494"/>
                </a:lnTo>
                <a:lnTo>
                  <a:pt x="323850" y="531494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/>
          <p:nvPr/>
        </p:nvSpPr>
        <p:spPr>
          <a:xfrm>
            <a:off x="1553083" y="6344411"/>
            <a:ext cx="103378" cy="435610"/>
          </a:xfrm>
          <a:custGeom>
            <a:avLst/>
            <a:gdLst/>
            <a:ahLst/>
            <a:cxnLst/>
            <a:rect l="l" t="t" r="r" b="b"/>
            <a:pathLst>
              <a:path w="103377" h="435609">
                <a:moveTo>
                  <a:pt x="51688" y="25109"/>
                </a:moveTo>
                <a:lnTo>
                  <a:pt x="45338" y="35995"/>
                </a:lnTo>
                <a:lnTo>
                  <a:pt x="45338" y="435610"/>
                </a:lnTo>
                <a:lnTo>
                  <a:pt x="58038" y="435610"/>
                </a:lnTo>
                <a:lnTo>
                  <a:pt x="58038" y="35995"/>
                </a:lnTo>
                <a:lnTo>
                  <a:pt x="51688" y="25109"/>
                </a:lnTo>
                <a:close/>
              </a:path>
              <a:path w="103377" h="435609">
                <a:moveTo>
                  <a:pt x="51688" y="0"/>
                </a:moveTo>
                <a:lnTo>
                  <a:pt x="0" y="88646"/>
                </a:lnTo>
                <a:lnTo>
                  <a:pt x="1015" y="92456"/>
                </a:lnTo>
                <a:lnTo>
                  <a:pt x="7111" y="96012"/>
                </a:lnTo>
                <a:lnTo>
                  <a:pt x="10921" y="94996"/>
                </a:lnTo>
                <a:lnTo>
                  <a:pt x="45338" y="35995"/>
                </a:lnTo>
                <a:lnTo>
                  <a:pt x="45338" y="12573"/>
                </a:lnTo>
                <a:lnTo>
                  <a:pt x="59020" y="12573"/>
                </a:lnTo>
                <a:lnTo>
                  <a:pt x="51688" y="0"/>
                </a:lnTo>
                <a:close/>
              </a:path>
              <a:path w="103377" h="435609">
                <a:moveTo>
                  <a:pt x="59020" y="12573"/>
                </a:moveTo>
                <a:lnTo>
                  <a:pt x="58038" y="12573"/>
                </a:lnTo>
                <a:lnTo>
                  <a:pt x="58038" y="35995"/>
                </a:lnTo>
                <a:lnTo>
                  <a:pt x="92455" y="94996"/>
                </a:lnTo>
                <a:lnTo>
                  <a:pt x="96265" y="96012"/>
                </a:lnTo>
                <a:lnTo>
                  <a:pt x="102361" y="92456"/>
                </a:lnTo>
                <a:lnTo>
                  <a:pt x="103378" y="88646"/>
                </a:lnTo>
                <a:lnTo>
                  <a:pt x="59020" y="12573"/>
                </a:lnTo>
                <a:close/>
              </a:path>
              <a:path w="103377" h="435609">
                <a:moveTo>
                  <a:pt x="58038" y="12573"/>
                </a:moveTo>
                <a:lnTo>
                  <a:pt x="45338" y="12573"/>
                </a:lnTo>
                <a:lnTo>
                  <a:pt x="45338" y="35995"/>
                </a:lnTo>
                <a:lnTo>
                  <a:pt x="51688" y="25109"/>
                </a:lnTo>
                <a:lnTo>
                  <a:pt x="46228" y="15748"/>
                </a:lnTo>
                <a:lnTo>
                  <a:pt x="58038" y="15748"/>
                </a:lnTo>
                <a:lnTo>
                  <a:pt x="58038" y="12573"/>
                </a:lnTo>
                <a:close/>
              </a:path>
              <a:path w="103377" h="435609">
                <a:moveTo>
                  <a:pt x="58038" y="15748"/>
                </a:moveTo>
                <a:lnTo>
                  <a:pt x="57150" y="15748"/>
                </a:lnTo>
                <a:lnTo>
                  <a:pt x="51688" y="25109"/>
                </a:lnTo>
                <a:lnTo>
                  <a:pt x="58038" y="35995"/>
                </a:lnTo>
                <a:lnTo>
                  <a:pt x="58038" y="15748"/>
                </a:lnTo>
                <a:close/>
              </a:path>
              <a:path w="103377" h="435609">
                <a:moveTo>
                  <a:pt x="57150" y="15748"/>
                </a:moveTo>
                <a:lnTo>
                  <a:pt x="46228" y="15748"/>
                </a:lnTo>
                <a:lnTo>
                  <a:pt x="51688" y="25109"/>
                </a:lnTo>
                <a:lnTo>
                  <a:pt x="57150" y="15748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2" name="object 32"/>
          <p:cNvSpPr txBox="1"/>
          <p:nvPr/>
        </p:nvSpPr>
        <p:spPr>
          <a:xfrm>
            <a:off x="1538986" y="6158356"/>
            <a:ext cx="14478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>
                <a:latin typeface="Times New Roman"/>
                <a:cs typeface="Times New Roman"/>
              </a:rPr>
              <a:t>E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30960" y="7566532"/>
            <a:ext cx="1334135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Rece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2115311" y="6152387"/>
            <a:ext cx="754507" cy="103378"/>
          </a:xfrm>
          <a:custGeom>
            <a:avLst/>
            <a:gdLst/>
            <a:ahLst/>
            <a:cxnLst/>
            <a:rect l="l" t="t" r="r" b="b"/>
            <a:pathLst>
              <a:path w="754507" h="103378">
                <a:moveTo>
                  <a:pt x="87883" y="0"/>
                </a:moveTo>
                <a:lnTo>
                  <a:pt x="84836" y="1778"/>
                </a:lnTo>
                <a:lnTo>
                  <a:pt x="0" y="52832"/>
                </a:lnTo>
                <a:lnTo>
                  <a:pt x="86232" y="101600"/>
                </a:lnTo>
                <a:lnTo>
                  <a:pt x="89281" y="103378"/>
                </a:lnTo>
                <a:lnTo>
                  <a:pt x="93218" y="102235"/>
                </a:lnTo>
                <a:lnTo>
                  <a:pt x="94868" y="99187"/>
                </a:lnTo>
                <a:lnTo>
                  <a:pt x="96646" y="96138"/>
                </a:lnTo>
                <a:lnTo>
                  <a:pt x="95504" y="92329"/>
                </a:lnTo>
                <a:lnTo>
                  <a:pt x="92456" y="90550"/>
                </a:lnTo>
                <a:lnTo>
                  <a:pt x="36831" y="59055"/>
                </a:lnTo>
                <a:lnTo>
                  <a:pt x="12700" y="59055"/>
                </a:lnTo>
                <a:lnTo>
                  <a:pt x="12445" y="46355"/>
                </a:lnTo>
                <a:lnTo>
                  <a:pt x="35819" y="46038"/>
                </a:lnTo>
                <a:lnTo>
                  <a:pt x="91439" y="12573"/>
                </a:lnTo>
                <a:lnTo>
                  <a:pt x="94487" y="10795"/>
                </a:lnTo>
                <a:lnTo>
                  <a:pt x="95376" y="6858"/>
                </a:lnTo>
                <a:lnTo>
                  <a:pt x="93599" y="3937"/>
                </a:lnTo>
                <a:lnTo>
                  <a:pt x="91820" y="888"/>
                </a:lnTo>
                <a:lnTo>
                  <a:pt x="87883" y="0"/>
                </a:lnTo>
                <a:close/>
              </a:path>
              <a:path w="754507" h="103378">
                <a:moveTo>
                  <a:pt x="35819" y="46038"/>
                </a:moveTo>
                <a:lnTo>
                  <a:pt x="12445" y="46355"/>
                </a:lnTo>
                <a:lnTo>
                  <a:pt x="12700" y="59055"/>
                </a:lnTo>
                <a:lnTo>
                  <a:pt x="36268" y="58736"/>
                </a:lnTo>
                <a:lnTo>
                  <a:pt x="35037" y="58038"/>
                </a:lnTo>
                <a:lnTo>
                  <a:pt x="15875" y="58038"/>
                </a:lnTo>
                <a:lnTo>
                  <a:pt x="15748" y="47117"/>
                </a:lnTo>
                <a:lnTo>
                  <a:pt x="34027" y="47117"/>
                </a:lnTo>
                <a:lnTo>
                  <a:pt x="35819" y="46038"/>
                </a:lnTo>
                <a:close/>
              </a:path>
              <a:path w="754507" h="103378">
                <a:moveTo>
                  <a:pt x="36268" y="58736"/>
                </a:moveTo>
                <a:lnTo>
                  <a:pt x="12700" y="59055"/>
                </a:lnTo>
                <a:lnTo>
                  <a:pt x="36831" y="59055"/>
                </a:lnTo>
                <a:lnTo>
                  <a:pt x="36268" y="58736"/>
                </a:lnTo>
                <a:close/>
              </a:path>
              <a:path w="754507" h="103378">
                <a:moveTo>
                  <a:pt x="754252" y="36322"/>
                </a:moveTo>
                <a:lnTo>
                  <a:pt x="35819" y="46038"/>
                </a:lnTo>
                <a:lnTo>
                  <a:pt x="25165" y="52449"/>
                </a:lnTo>
                <a:lnTo>
                  <a:pt x="36268" y="58736"/>
                </a:lnTo>
                <a:lnTo>
                  <a:pt x="754507" y="49022"/>
                </a:lnTo>
                <a:lnTo>
                  <a:pt x="754252" y="36322"/>
                </a:lnTo>
                <a:close/>
              </a:path>
              <a:path w="754507" h="103378">
                <a:moveTo>
                  <a:pt x="15748" y="47117"/>
                </a:moveTo>
                <a:lnTo>
                  <a:pt x="15875" y="58038"/>
                </a:lnTo>
                <a:lnTo>
                  <a:pt x="25165" y="52449"/>
                </a:lnTo>
                <a:lnTo>
                  <a:pt x="15748" y="47117"/>
                </a:lnTo>
                <a:close/>
              </a:path>
              <a:path w="754507" h="103378">
                <a:moveTo>
                  <a:pt x="25165" y="52449"/>
                </a:moveTo>
                <a:lnTo>
                  <a:pt x="15875" y="58038"/>
                </a:lnTo>
                <a:lnTo>
                  <a:pt x="35037" y="58038"/>
                </a:lnTo>
                <a:lnTo>
                  <a:pt x="25165" y="52449"/>
                </a:lnTo>
                <a:close/>
              </a:path>
              <a:path w="754507" h="103378">
                <a:moveTo>
                  <a:pt x="34027" y="47117"/>
                </a:moveTo>
                <a:lnTo>
                  <a:pt x="15748" y="47117"/>
                </a:lnTo>
                <a:lnTo>
                  <a:pt x="25165" y="52449"/>
                </a:lnTo>
                <a:lnTo>
                  <a:pt x="34027" y="47117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/>
          <p:nvPr/>
        </p:nvSpPr>
        <p:spPr>
          <a:xfrm>
            <a:off x="2115311" y="6399021"/>
            <a:ext cx="754507" cy="103377"/>
          </a:xfrm>
          <a:custGeom>
            <a:avLst/>
            <a:gdLst/>
            <a:ahLst/>
            <a:cxnLst/>
            <a:rect l="l" t="t" r="r" b="b"/>
            <a:pathLst>
              <a:path w="754507" h="103377">
                <a:moveTo>
                  <a:pt x="89281" y="0"/>
                </a:moveTo>
                <a:lnTo>
                  <a:pt x="86232" y="1777"/>
                </a:lnTo>
                <a:lnTo>
                  <a:pt x="0" y="50546"/>
                </a:lnTo>
                <a:lnTo>
                  <a:pt x="84836" y="101600"/>
                </a:lnTo>
                <a:lnTo>
                  <a:pt x="87883" y="103377"/>
                </a:lnTo>
                <a:lnTo>
                  <a:pt x="91820" y="102488"/>
                </a:lnTo>
                <a:lnTo>
                  <a:pt x="95376" y="96392"/>
                </a:lnTo>
                <a:lnTo>
                  <a:pt x="94487" y="92583"/>
                </a:lnTo>
                <a:lnTo>
                  <a:pt x="91439" y="90804"/>
                </a:lnTo>
                <a:lnTo>
                  <a:pt x="35977" y="57341"/>
                </a:lnTo>
                <a:lnTo>
                  <a:pt x="12445" y="57023"/>
                </a:lnTo>
                <a:lnTo>
                  <a:pt x="12700" y="44323"/>
                </a:lnTo>
                <a:lnTo>
                  <a:pt x="36831" y="44323"/>
                </a:lnTo>
                <a:lnTo>
                  <a:pt x="92456" y="12826"/>
                </a:lnTo>
                <a:lnTo>
                  <a:pt x="95504" y="11049"/>
                </a:lnTo>
                <a:lnTo>
                  <a:pt x="96646" y="7238"/>
                </a:lnTo>
                <a:lnTo>
                  <a:pt x="94868" y="4190"/>
                </a:lnTo>
                <a:lnTo>
                  <a:pt x="93218" y="1142"/>
                </a:lnTo>
                <a:lnTo>
                  <a:pt x="89281" y="0"/>
                </a:lnTo>
                <a:close/>
              </a:path>
              <a:path w="754507" h="103377">
                <a:moveTo>
                  <a:pt x="36268" y="44641"/>
                </a:moveTo>
                <a:lnTo>
                  <a:pt x="25260" y="50874"/>
                </a:lnTo>
                <a:lnTo>
                  <a:pt x="35977" y="57341"/>
                </a:lnTo>
                <a:lnTo>
                  <a:pt x="754252" y="67056"/>
                </a:lnTo>
                <a:lnTo>
                  <a:pt x="754507" y="54356"/>
                </a:lnTo>
                <a:lnTo>
                  <a:pt x="36268" y="44641"/>
                </a:lnTo>
                <a:close/>
              </a:path>
              <a:path w="754507" h="103377">
                <a:moveTo>
                  <a:pt x="12700" y="44323"/>
                </a:moveTo>
                <a:lnTo>
                  <a:pt x="12445" y="57023"/>
                </a:lnTo>
                <a:lnTo>
                  <a:pt x="35977" y="57341"/>
                </a:lnTo>
                <a:lnTo>
                  <a:pt x="34187" y="56261"/>
                </a:lnTo>
                <a:lnTo>
                  <a:pt x="15748" y="56261"/>
                </a:lnTo>
                <a:lnTo>
                  <a:pt x="15875" y="45212"/>
                </a:lnTo>
                <a:lnTo>
                  <a:pt x="35261" y="45212"/>
                </a:lnTo>
                <a:lnTo>
                  <a:pt x="36268" y="44641"/>
                </a:lnTo>
                <a:lnTo>
                  <a:pt x="12700" y="44323"/>
                </a:lnTo>
                <a:close/>
              </a:path>
              <a:path w="754507" h="103377">
                <a:moveTo>
                  <a:pt x="15875" y="45212"/>
                </a:moveTo>
                <a:lnTo>
                  <a:pt x="15748" y="56261"/>
                </a:lnTo>
                <a:lnTo>
                  <a:pt x="25260" y="50874"/>
                </a:lnTo>
                <a:lnTo>
                  <a:pt x="15875" y="45212"/>
                </a:lnTo>
                <a:close/>
              </a:path>
              <a:path w="754507" h="103377">
                <a:moveTo>
                  <a:pt x="25260" y="50874"/>
                </a:moveTo>
                <a:lnTo>
                  <a:pt x="15748" y="56261"/>
                </a:lnTo>
                <a:lnTo>
                  <a:pt x="34187" y="56261"/>
                </a:lnTo>
                <a:lnTo>
                  <a:pt x="25260" y="50874"/>
                </a:lnTo>
                <a:close/>
              </a:path>
              <a:path w="754507" h="103377">
                <a:moveTo>
                  <a:pt x="35261" y="45212"/>
                </a:moveTo>
                <a:lnTo>
                  <a:pt x="15875" y="45212"/>
                </a:lnTo>
                <a:lnTo>
                  <a:pt x="25260" y="50874"/>
                </a:lnTo>
                <a:lnTo>
                  <a:pt x="35261" y="45212"/>
                </a:lnTo>
                <a:close/>
              </a:path>
              <a:path w="754507" h="103377">
                <a:moveTo>
                  <a:pt x="36831" y="44323"/>
                </a:moveTo>
                <a:lnTo>
                  <a:pt x="12700" y="44323"/>
                </a:lnTo>
                <a:lnTo>
                  <a:pt x="36268" y="44641"/>
                </a:lnTo>
                <a:lnTo>
                  <a:pt x="36831" y="44323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6" name="object 36"/>
          <p:cNvSpPr/>
          <p:nvPr/>
        </p:nvSpPr>
        <p:spPr>
          <a:xfrm>
            <a:off x="2115311" y="6728586"/>
            <a:ext cx="754380" cy="103377"/>
          </a:xfrm>
          <a:custGeom>
            <a:avLst/>
            <a:gdLst/>
            <a:ahLst/>
            <a:cxnLst/>
            <a:rect l="l" t="t" r="r" b="b"/>
            <a:pathLst>
              <a:path w="754380" h="103377">
                <a:moveTo>
                  <a:pt x="88645" y="0"/>
                </a:moveTo>
                <a:lnTo>
                  <a:pt x="0" y="51688"/>
                </a:lnTo>
                <a:lnTo>
                  <a:pt x="88645" y="103377"/>
                </a:lnTo>
                <a:lnTo>
                  <a:pt x="92456" y="102362"/>
                </a:lnTo>
                <a:lnTo>
                  <a:pt x="96012" y="96266"/>
                </a:lnTo>
                <a:lnTo>
                  <a:pt x="94995" y="92456"/>
                </a:lnTo>
                <a:lnTo>
                  <a:pt x="35995" y="58038"/>
                </a:lnTo>
                <a:lnTo>
                  <a:pt x="12573" y="58038"/>
                </a:lnTo>
                <a:lnTo>
                  <a:pt x="12573" y="45338"/>
                </a:lnTo>
                <a:lnTo>
                  <a:pt x="35995" y="45338"/>
                </a:lnTo>
                <a:lnTo>
                  <a:pt x="94995" y="10922"/>
                </a:lnTo>
                <a:lnTo>
                  <a:pt x="96012" y="7112"/>
                </a:lnTo>
                <a:lnTo>
                  <a:pt x="92456" y="1016"/>
                </a:lnTo>
                <a:lnTo>
                  <a:pt x="88645" y="0"/>
                </a:lnTo>
                <a:close/>
              </a:path>
              <a:path w="754380" h="103377">
                <a:moveTo>
                  <a:pt x="35995" y="45338"/>
                </a:moveTo>
                <a:lnTo>
                  <a:pt x="12573" y="45338"/>
                </a:lnTo>
                <a:lnTo>
                  <a:pt x="12573" y="58038"/>
                </a:lnTo>
                <a:lnTo>
                  <a:pt x="35995" y="58038"/>
                </a:lnTo>
                <a:lnTo>
                  <a:pt x="34471" y="57150"/>
                </a:lnTo>
                <a:lnTo>
                  <a:pt x="15748" y="57150"/>
                </a:lnTo>
                <a:lnTo>
                  <a:pt x="15748" y="46227"/>
                </a:lnTo>
                <a:lnTo>
                  <a:pt x="34471" y="46227"/>
                </a:lnTo>
                <a:lnTo>
                  <a:pt x="35995" y="45338"/>
                </a:lnTo>
                <a:close/>
              </a:path>
              <a:path w="754380" h="103377">
                <a:moveTo>
                  <a:pt x="754380" y="45338"/>
                </a:moveTo>
                <a:lnTo>
                  <a:pt x="35995" y="45338"/>
                </a:lnTo>
                <a:lnTo>
                  <a:pt x="25109" y="51688"/>
                </a:lnTo>
                <a:lnTo>
                  <a:pt x="35995" y="58038"/>
                </a:lnTo>
                <a:lnTo>
                  <a:pt x="754380" y="58038"/>
                </a:lnTo>
                <a:lnTo>
                  <a:pt x="754380" y="45338"/>
                </a:lnTo>
                <a:close/>
              </a:path>
              <a:path w="754380" h="103377">
                <a:moveTo>
                  <a:pt x="15748" y="46227"/>
                </a:moveTo>
                <a:lnTo>
                  <a:pt x="15748" y="57150"/>
                </a:lnTo>
                <a:lnTo>
                  <a:pt x="25109" y="51688"/>
                </a:lnTo>
                <a:lnTo>
                  <a:pt x="15748" y="46227"/>
                </a:lnTo>
                <a:close/>
              </a:path>
              <a:path w="754380" h="103377">
                <a:moveTo>
                  <a:pt x="25109" y="51688"/>
                </a:moveTo>
                <a:lnTo>
                  <a:pt x="15748" y="57150"/>
                </a:lnTo>
                <a:lnTo>
                  <a:pt x="34471" y="57150"/>
                </a:lnTo>
                <a:lnTo>
                  <a:pt x="25109" y="51688"/>
                </a:lnTo>
                <a:close/>
              </a:path>
              <a:path w="754380" h="103377">
                <a:moveTo>
                  <a:pt x="34471" y="46227"/>
                </a:moveTo>
                <a:lnTo>
                  <a:pt x="15748" y="46227"/>
                </a:lnTo>
                <a:lnTo>
                  <a:pt x="25109" y="51688"/>
                </a:lnTo>
                <a:lnTo>
                  <a:pt x="34471" y="46227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/>
          <p:nvPr/>
        </p:nvSpPr>
        <p:spPr>
          <a:xfrm>
            <a:off x="2115311" y="7025766"/>
            <a:ext cx="754380" cy="103377"/>
          </a:xfrm>
          <a:custGeom>
            <a:avLst/>
            <a:gdLst/>
            <a:ahLst/>
            <a:cxnLst/>
            <a:rect l="l" t="t" r="r" b="b"/>
            <a:pathLst>
              <a:path w="754380" h="103377">
                <a:moveTo>
                  <a:pt x="88645" y="0"/>
                </a:moveTo>
                <a:lnTo>
                  <a:pt x="0" y="51689"/>
                </a:lnTo>
                <a:lnTo>
                  <a:pt x="88645" y="103378"/>
                </a:lnTo>
                <a:lnTo>
                  <a:pt x="92456" y="102362"/>
                </a:lnTo>
                <a:lnTo>
                  <a:pt x="96012" y="96266"/>
                </a:lnTo>
                <a:lnTo>
                  <a:pt x="94995" y="92456"/>
                </a:lnTo>
                <a:lnTo>
                  <a:pt x="35995" y="58039"/>
                </a:lnTo>
                <a:lnTo>
                  <a:pt x="12573" y="58039"/>
                </a:lnTo>
                <a:lnTo>
                  <a:pt x="12573" y="45339"/>
                </a:lnTo>
                <a:lnTo>
                  <a:pt x="35995" y="45339"/>
                </a:lnTo>
                <a:lnTo>
                  <a:pt x="94995" y="10922"/>
                </a:lnTo>
                <a:lnTo>
                  <a:pt x="96012" y="7112"/>
                </a:lnTo>
                <a:lnTo>
                  <a:pt x="92456" y="1016"/>
                </a:lnTo>
                <a:lnTo>
                  <a:pt x="88645" y="0"/>
                </a:lnTo>
                <a:close/>
              </a:path>
              <a:path w="754380" h="103377">
                <a:moveTo>
                  <a:pt x="35995" y="45339"/>
                </a:moveTo>
                <a:lnTo>
                  <a:pt x="12573" y="45339"/>
                </a:lnTo>
                <a:lnTo>
                  <a:pt x="12573" y="58039"/>
                </a:lnTo>
                <a:lnTo>
                  <a:pt x="35995" y="58039"/>
                </a:lnTo>
                <a:lnTo>
                  <a:pt x="34471" y="57150"/>
                </a:lnTo>
                <a:lnTo>
                  <a:pt x="15748" y="57150"/>
                </a:lnTo>
                <a:lnTo>
                  <a:pt x="15748" y="46228"/>
                </a:lnTo>
                <a:lnTo>
                  <a:pt x="34471" y="46228"/>
                </a:lnTo>
                <a:lnTo>
                  <a:pt x="35995" y="45339"/>
                </a:lnTo>
                <a:close/>
              </a:path>
              <a:path w="754380" h="103377">
                <a:moveTo>
                  <a:pt x="754380" y="45339"/>
                </a:moveTo>
                <a:lnTo>
                  <a:pt x="35995" y="45339"/>
                </a:lnTo>
                <a:lnTo>
                  <a:pt x="25109" y="51689"/>
                </a:lnTo>
                <a:lnTo>
                  <a:pt x="35995" y="58039"/>
                </a:lnTo>
                <a:lnTo>
                  <a:pt x="754380" y="58039"/>
                </a:lnTo>
                <a:lnTo>
                  <a:pt x="754380" y="45339"/>
                </a:lnTo>
                <a:close/>
              </a:path>
              <a:path w="754380" h="103377">
                <a:moveTo>
                  <a:pt x="15748" y="46228"/>
                </a:moveTo>
                <a:lnTo>
                  <a:pt x="15748" y="57150"/>
                </a:lnTo>
                <a:lnTo>
                  <a:pt x="25109" y="51689"/>
                </a:lnTo>
                <a:lnTo>
                  <a:pt x="15748" y="46228"/>
                </a:lnTo>
                <a:close/>
              </a:path>
              <a:path w="754380" h="103377">
                <a:moveTo>
                  <a:pt x="25109" y="51689"/>
                </a:moveTo>
                <a:lnTo>
                  <a:pt x="15748" y="57150"/>
                </a:lnTo>
                <a:lnTo>
                  <a:pt x="34471" y="57150"/>
                </a:lnTo>
                <a:lnTo>
                  <a:pt x="25109" y="51689"/>
                </a:lnTo>
                <a:close/>
              </a:path>
              <a:path w="754380" h="103377">
                <a:moveTo>
                  <a:pt x="34471" y="46228"/>
                </a:moveTo>
                <a:lnTo>
                  <a:pt x="15748" y="46228"/>
                </a:lnTo>
                <a:lnTo>
                  <a:pt x="25109" y="51689"/>
                </a:lnTo>
                <a:lnTo>
                  <a:pt x="34471" y="46228"/>
                </a:lnTo>
                <a:close/>
              </a:path>
            </a:pathLst>
          </a:custGeom>
          <a:solidFill>
            <a:srgbClr val="497DBA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8" name="object 38"/>
          <p:cNvSpPr/>
          <p:nvPr/>
        </p:nvSpPr>
        <p:spPr>
          <a:xfrm>
            <a:off x="3009138" y="5982461"/>
            <a:ext cx="1021080" cy="1191768"/>
          </a:xfrm>
          <a:custGeom>
            <a:avLst/>
            <a:gdLst/>
            <a:ahLst/>
            <a:cxnLst/>
            <a:rect l="l" t="t" r="r" b="b"/>
            <a:pathLst>
              <a:path w="1021080" h="1191768">
                <a:moveTo>
                  <a:pt x="0" y="1191768"/>
                </a:moveTo>
                <a:lnTo>
                  <a:pt x="1021080" y="1191768"/>
                </a:lnTo>
                <a:lnTo>
                  <a:pt x="1021080" y="0"/>
                </a:lnTo>
                <a:lnTo>
                  <a:pt x="0" y="0"/>
                </a:lnTo>
                <a:lnTo>
                  <a:pt x="0" y="1191768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3159379" y="6004890"/>
            <a:ext cx="722630" cy="100139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 marL="12700" marR="12700" indent="635">
              <a:lnSpc>
                <a:spcPct val="117000"/>
              </a:lnSpc>
            </a:pPr>
            <a:r>
              <a:rPr dirty="0" smtClean="0" sz="1100">
                <a:latin typeface="Calibri"/>
                <a:cs typeface="Calibri"/>
              </a:rPr>
              <a:t>Dire</a:t>
            </a:r>
            <a:r>
              <a:rPr dirty="0" smtClean="0" sz="1100" spc="-15">
                <a:latin typeface="Calibri"/>
                <a:cs typeface="Calibri"/>
              </a:rPr>
              <a:t>c</a:t>
            </a:r>
            <a:r>
              <a:rPr dirty="0" smtClean="0" sz="1100" spc="0">
                <a:latin typeface="Calibri"/>
                <a:cs typeface="Calibri"/>
              </a:rPr>
              <a:t>ti</a:t>
            </a:r>
            <a:r>
              <a:rPr dirty="0" smtClean="0" sz="1100" spc="5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n</a:t>
            </a:r>
            <a:r>
              <a:rPr dirty="0" smtClean="0" sz="1100" spc="-15">
                <a:latin typeface="Calibri"/>
                <a:cs typeface="Calibri"/>
              </a:rPr>
              <a:t> </a:t>
            </a:r>
            <a:r>
              <a:rPr dirty="0" smtClean="0" sz="1100" spc="5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5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ro</a:t>
            </a:r>
            <a:r>
              <a:rPr dirty="0" smtClean="0" sz="1100" spc="-5">
                <a:latin typeface="Calibri"/>
                <a:cs typeface="Calibri"/>
              </a:rPr>
              <a:t>p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5">
                <a:latin typeface="Calibri"/>
                <a:cs typeface="Calibri"/>
              </a:rPr>
              <a:t>g</a:t>
            </a:r>
            <a:r>
              <a:rPr dirty="0" smtClean="0" sz="1100" spc="0">
                <a:latin typeface="Calibri"/>
                <a:cs typeface="Calibri"/>
              </a:rPr>
              <a:t>ation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5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f p</a:t>
            </a:r>
            <a:r>
              <a:rPr dirty="0" smtClean="0" sz="1100" spc="-5">
                <a:latin typeface="Calibri"/>
                <a:cs typeface="Calibri"/>
              </a:rPr>
              <a:t>l</a:t>
            </a:r>
            <a:r>
              <a:rPr dirty="0" smtClean="0" sz="1100" spc="0">
                <a:latin typeface="Calibri"/>
                <a:cs typeface="Calibri"/>
              </a:rPr>
              <a:t>a</a:t>
            </a:r>
            <a:r>
              <a:rPr dirty="0" smtClean="0" sz="1100" spc="-5">
                <a:latin typeface="Calibri"/>
                <a:cs typeface="Calibri"/>
              </a:rPr>
              <a:t>n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r>
              <a:rPr dirty="0" smtClean="0" sz="1100" spc="0">
                <a:latin typeface="Calibri"/>
                <a:cs typeface="Calibri"/>
              </a:rPr>
              <a:t> </a:t>
            </a:r>
            <a:r>
              <a:rPr dirty="0" smtClean="0" sz="1100" spc="-5">
                <a:latin typeface="Calibri"/>
                <a:cs typeface="Calibri"/>
              </a:rPr>
              <a:t>p</a:t>
            </a:r>
            <a:r>
              <a:rPr dirty="0" smtClean="0" sz="1100" spc="5">
                <a:latin typeface="Calibri"/>
                <a:cs typeface="Calibri"/>
              </a:rPr>
              <a:t>o</a:t>
            </a:r>
            <a:r>
              <a:rPr dirty="0" smtClean="0" sz="1100" spc="0">
                <a:latin typeface="Calibri"/>
                <a:cs typeface="Calibri"/>
              </a:rPr>
              <a:t>la</a:t>
            </a:r>
            <a:r>
              <a:rPr dirty="0" smtClean="0" sz="1100" spc="-5">
                <a:latin typeface="Calibri"/>
                <a:cs typeface="Calibri"/>
              </a:rPr>
              <a:t>r</a:t>
            </a:r>
            <a:r>
              <a:rPr dirty="0" smtClean="0" sz="1100" spc="0">
                <a:latin typeface="Calibri"/>
                <a:cs typeface="Calibri"/>
              </a:rPr>
              <a:t>ised</a:t>
            </a:r>
            <a:r>
              <a:rPr dirty="0" smtClean="0" sz="1100" spc="0">
                <a:latin typeface="Calibri"/>
                <a:cs typeface="Calibri"/>
              </a:rPr>
              <a:t> wa</a:t>
            </a:r>
            <a:r>
              <a:rPr dirty="0" smtClean="0" sz="1100" spc="-5">
                <a:latin typeface="Calibri"/>
                <a:cs typeface="Calibri"/>
              </a:rPr>
              <a:t>v</a:t>
            </a:r>
            <a:r>
              <a:rPr dirty="0" smtClean="0" sz="1100" spc="0">
                <a:latin typeface="Calibri"/>
                <a:cs typeface="Calibri"/>
              </a:rPr>
              <a:t>e</a:t>
            </a:r>
            <a:endParaRPr sz="1100">
              <a:latin typeface="Calibri"/>
              <a:cs typeface="Calibri"/>
            </a:endParaRPr>
          </a:p>
        </p:txBody>
      </p:sp>
      <p:sp>
        <p:nvSpPr>
          <p:cNvPr id="40" name="object 40"/>
          <p:cNvSpPr/>
          <p:nvPr/>
        </p:nvSpPr>
        <p:spPr>
          <a:xfrm>
            <a:off x="4679441" y="6345173"/>
            <a:ext cx="457200" cy="318515"/>
          </a:xfrm>
          <a:custGeom>
            <a:avLst/>
            <a:gdLst/>
            <a:ahLst/>
            <a:cxnLst/>
            <a:rect l="l" t="t" r="r" b="b"/>
            <a:pathLst>
              <a:path w="457200" h="318515">
                <a:moveTo>
                  <a:pt x="0" y="318515"/>
                </a:moveTo>
                <a:lnTo>
                  <a:pt x="457200" y="318515"/>
                </a:lnTo>
                <a:lnTo>
                  <a:pt x="457200" y="0"/>
                </a:lnTo>
                <a:lnTo>
                  <a:pt x="0" y="0"/>
                </a:lnTo>
                <a:lnTo>
                  <a:pt x="0" y="318515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4807077" y="6386956"/>
            <a:ext cx="20383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baseline="-9259" sz="1350" spc="0">
                <a:latin typeface="Times New Roman"/>
                <a:cs typeface="Times New Roman"/>
              </a:rPr>
              <a:t>T</a:t>
            </a:r>
            <a:endParaRPr baseline="-9259" sz="1350">
              <a:latin typeface="Times New Roman"/>
              <a:cs typeface="Times New Roman"/>
            </a:endParaRPr>
          </a:p>
        </p:txBody>
      </p:sp>
      <p:sp>
        <p:nvSpPr>
          <p:cNvPr id="42" name="object 42"/>
          <p:cNvSpPr/>
          <p:nvPr/>
        </p:nvSpPr>
        <p:spPr>
          <a:xfrm>
            <a:off x="5933694" y="6589014"/>
            <a:ext cx="425196" cy="339851"/>
          </a:xfrm>
          <a:custGeom>
            <a:avLst/>
            <a:gdLst/>
            <a:ahLst/>
            <a:cxnLst/>
            <a:rect l="l" t="t" r="r" b="b"/>
            <a:pathLst>
              <a:path w="425196" h="339851">
                <a:moveTo>
                  <a:pt x="0" y="339851"/>
                </a:moveTo>
                <a:lnTo>
                  <a:pt x="425196" y="339851"/>
                </a:lnTo>
                <a:lnTo>
                  <a:pt x="425196" y="0"/>
                </a:lnTo>
                <a:lnTo>
                  <a:pt x="0" y="0"/>
                </a:lnTo>
                <a:lnTo>
                  <a:pt x="0" y="339851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3" name="object 43"/>
          <p:cNvSpPr txBox="1"/>
          <p:nvPr/>
        </p:nvSpPr>
        <p:spPr>
          <a:xfrm>
            <a:off x="6040373" y="6632320"/>
            <a:ext cx="216535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baseline="-9259" sz="1350" spc="0">
                <a:latin typeface="Times New Roman"/>
                <a:cs typeface="Times New Roman"/>
              </a:rPr>
              <a:t>A</a:t>
            </a:r>
            <a:endParaRPr baseline="-9259" sz="1350">
              <a:latin typeface="Times New Roman"/>
              <a:cs typeface="Times New Roman"/>
            </a:endParaRPr>
          </a:p>
        </p:txBody>
      </p:sp>
      <p:sp>
        <p:nvSpPr>
          <p:cNvPr id="44" name="object 44"/>
          <p:cNvSpPr/>
          <p:nvPr/>
        </p:nvSpPr>
        <p:spPr>
          <a:xfrm>
            <a:off x="6006846" y="6121899"/>
            <a:ext cx="202441" cy="221644"/>
          </a:xfrm>
          <a:custGeom>
            <a:avLst/>
            <a:gdLst/>
            <a:ahLst/>
            <a:cxnLst/>
            <a:rect l="l" t="t" r="r" b="b"/>
            <a:pathLst>
              <a:path w="202441" h="221644">
                <a:moveTo>
                  <a:pt x="0" y="110497"/>
                </a:moveTo>
                <a:lnTo>
                  <a:pt x="8155" y="66677"/>
                </a:lnTo>
                <a:lnTo>
                  <a:pt x="30370" y="31059"/>
                </a:lnTo>
                <a:lnTo>
                  <a:pt x="63271" y="7354"/>
                </a:lnTo>
                <a:lnTo>
                  <a:pt x="89473" y="0"/>
                </a:lnTo>
                <a:lnTo>
                  <a:pt x="105271" y="764"/>
                </a:lnTo>
                <a:lnTo>
                  <a:pt x="146809" y="13443"/>
                </a:lnTo>
                <a:lnTo>
                  <a:pt x="178109" y="39221"/>
                </a:lnTo>
                <a:lnTo>
                  <a:pt x="197300" y="74905"/>
                </a:lnTo>
                <a:lnTo>
                  <a:pt x="202441" y="102623"/>
                </a:lnTo>
                <a:lnTo>
                  <a:pt x="201621" y="119095"/>
                </a:lnTo>
                <a:lnTo>
                  <a:pt x="189479" y="162910"/>
                </a:lnTo>
                <a:lnTo>
                  <a:pt x="165165" y="196292"/>
                </a:lnTo>
                <a:lnTo>
                  <a:pt x="131699" y="216627"/>
                </a:lnTo>
                <a:lnTo>
                  <a:pt x="105793" y="221644"/>
                </a:lnTo>
                <a:lnTo>
                  <a:pt x="91125" y="220669"/>
                </a:lnTo>
                <a:lnTo>
                  <a:pt x="51864" y="206760"/>
                </a:lnTo>
                <a:lnTo>
                  <a:pt x="21874" y="179098"/>
                </a:lnTo>
                <a:lnTo>
                  <a:pt x="3922" y="141182"/>
                </a:lnTo>
                <a:lnTo>
                  <a:pt x="0" y="110497"/>
                </a:lnTo>
                <a:close/>
              </a:path>
            </a:pathLst>
          </a:custGeom>
          <a:ln w="25907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5" name="object 45"/>
          <p:cNvSpPr txBox="1"/>
          <p:nvPr/>
        </p:nvSpPr>
        <p:spPr>
          <a:xfrm>
            <a:off x="6130290" y="6202552"/>
            <a:ext cx="27305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ctr">
              <a:lnSpc>
                <a:spcPct val="100000"/>
              </a:lnSpc>
            </a:pPr>
            <a:r>
              <a:rPr dirty="0" smtClean="0" sz="1100" spc="-15">
                <a:latin typeface="Arial"/>
                <a:cs typeface="Arial"/>
              </a:rPr>
              <a:t>͠</a:t>
            </a:r>
            <a:r>
              <a:rPr dirty="0" smtClean="0" sz="1100" spc="0">
                <a:latin typeface="Arial"/>
                <a:cs typeface="Arial"/>
              </a:rPr>
              <a:t>͠</a:t>
            </a:r>
            <a:endParaRPr sz="1100">
              <a:latin typeface="Arial"/>
              <a:cs typeface="Arial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4840223" y="5795797"/>
            <a:ext cx="1301496" cy="6110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4896611" y="5831585"/>
            <a:ext cx="1206753" cy="503555"/>
          </a:xfrm>
          <a:custGeom>
            <a:avLst/>
            <a:gdLst/>
            <a:ahLst/>
            <a:cxnLst/>
            <a:rect l="l" t="t" r="r" b="b"/>
            <a:pathLst>
              <a:path w="1206753" h="503555">
                <a:moveTo>
                  <a:pt x="5334" y="503555"/>
                </a:moveTo>
                <a:lnTo>
                  <a:pt x="0" y="503555"/>
                </a:lnTo>
                <a:lnTo>
                  <a:pt x="0" y="0"/>
                </a:lnTo>
                <a:lnTo>
                  <a:pt x="1206753" y="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4855464" y="6627888"/>
            <a:ext cx="1272539" cy="8930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4901946" y="6663690"/>
            <a:ext cx="1187450" cy="786765"/>
          </a:xfrm>
          <a:custGeom>
            <a:avLst/>
            <a:gdLst/>
            <a:ahLst/>
            <a:cxnLst/>
            <a:rect l="l" t="t" r="r" b="b"/>
            <a:pathLst>
              <a:path w="1187450" h="786765">
                <a:moveTo>
                  <a:pt x="0" y="0"/>
                </a:moveTo>
                <a:lnTo>
                  <a:pt x="8889" y="0"/>
                </a:lnTo>
                <a:lnTo>
                  <a:pt x="8889" y="786765"/>
                </a:lnTo>
                <a:lnTo>
                  <a:pt x="1187450" y="786765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6048755" y="5812535"/>
            <a:ext cx="106616" cy="379475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6104382" y="5834633"/>
            <a:ext cx="0" cy="287020"/>
          </a:xfrm>
          <a:custGeom>
            <a:avLst/>
            <a:gdLst/>
            <a:ahLst/>
            <a:cxnLst/>
            <a:rect l="l" t="t" r="r" b="b"/>
            <a:pathLst>
              <a:path w="0" h="287020">
                <a:moveTo>
                  <a:pt x="0" y="0"/>
                </a:moveTo>
                <a:lnTo>
                  <a:pt x="0" y="28702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6048755" y="6323101"/>
            <a:ext cx="106616" cy="344398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6104382" y="6345173"/>
            <a:ext cx="0" cy="251460"/>
          </a:xfrm>
          <a:custGeom>
            <a:avLst/>
            <a:gdLst/>
            <a:ahLst/>
            <a:cxnLst/>
            <a:rect l="l" t="t" r="r" b="b"/>
            <a:pathLst>
              <a:path w="0" h="251459">
                <a:moveTo>
                  <a:pt x="0" y="0"/>
                </a:moveTo>
                <a:lnTo>
                  <a:pt x="0" y="251460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6048755" y="6906742"/>
            <a:ext cx="106616" cy="63248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6104382" y="6928865"/>
            <a:ext cx="0" cy="539749"/>
          </a:xfrm>
          <a:custGeom>
            <a:avLst/>
            <a:gdLst/>
            <a:ahLst/>
            <a:cxnLst/>
            <a:rect l="l" t="t" r="r" b="b"/>
            <a:pathLst>
              <a:path w="0" h="539750">
                <a:moveTo>
                  <a:pt x="0" y="0"/>
                </a:moveTo>
                <a:lnTo>
                  <a:pt x="0" y="539749"/>
                </a:lnTo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263390" y="7521702"/>
            <a:ext cx="2275332" cy="371856"/>
          </a:xfrm>
          <a:custGeom>
            <a:avLst/>
            <a:gdLst/>
            <a:ahLst/>
            <a:cxnLst/>
            <a:rect l="l" t="t" r="r" b="b"/>
            <a:pathLst>
              <a:path w="2275332" h="371855">
                <a:moveTo>
                  <a:pt x="0" y="371855"/>
                </a:moveTo>
                <a:lnTo>
                  <a:pt x="2275332" y="371855"/>
                </a:lnTo>
                <a:lnTo>
                  <a:pt x="2275332" y="0"/>
                </a:lnTo>
                <a:lnTo>
                  <a:pt x="0" y="0"/>
                </a:lnTo>
                <a:lnTo>
                  <a:pt x="0" y="371855"/>
                </a:lnTo>
                <a:close/>
              </a:path>
            </a:pathLst>
          </a:custGeom>
          <a:ln w="25908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7" name="object 57"/>
          <p:cNvSpPr txBox="1"/>
          <p:nvPr/>
        </p:nvSpPr>
        <p:spPr>
          <a:xfrm>
            <a:off x="4383404" y="7570596"/>
            <a:ext cx="1964689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Equival</a:t>
            </a:r>
            <a:r>
              <a:rPr dirty="0" smtClean="0" sz="1200" spc="-5" b="1">
                <a:latin typeface="Times New Roman"/>
                <a:cs typeface="Times New Roman"/>
              </a:rPr>
              <a:t>e</a:t>
            </a:r>
            <a:r>
              <a:rPr dirty="0" smtClean="0" sz="1200" spc="0" b="1">
                <a:latin typeface="Times New Roman"/>
                <a:cs typeface="Times New Roman"/>
              </a:rPr>
              <a:t>nt </a:t>
            </a:r>
            <a:r>
              <a:rPr dirty="0" smtClean="0" sz="1200" spc="-10" b="1">
                <a:latin typeface="Times New Roman"/>
                <a:cs typeface="Times New Roman"/>
              </a:rPr>
              <a:t>c</a:t>
            </a:r>
            <a:r>
              <a:rPr dirty="0" smtClean="0" sz="1200" spc="0" b="1">
                <a:latin typeface="Times New Roman"/>
                <a:cs typeface="Times New Roman"/>
              </a:rPr>
              <a:t>iruit </a:t>
            </a:r>
            <a:r>
              <a:rPr dirty="0" smtClean="0" sz="1200" spc="-20" b="1">
                <a:latin typeface="Times New Roman"/>
                <a:cs typeface="Times New Roman"/>
              </a:rPr>
              <a:t>o</a:t>
            </a:r>
            <a:r>
              <a:rPr dirty="0" smtClean="0" sz="1200" spc="0" b="1">
                <a:latin typeface="Times New Roman"/>
                <a:cs typeface="Times New Roman"/>
              </a:rPr>
              <a:t>f</a:t>
            </a:r>
            <a:r>
              <a:rPr dirty="0" smtClean="0" sz="1200" spc="5" b="1">
                <a:latin typeface="Times New Roman"/>
                <a:cs typeface="Times New Roman"/>
              </a:rPr>
              <a:t> </a:t>
            </a:r>
            <a:r>
              <a:rPr dirty="0" smtClean="0" sz="1200" spc="0" b="1">
                <a:latin typeface="Times New Roman"/>
                <a:cs typeface="Times New Roman"/>
              </a:rPr>
              <a:t>the fig</a:t>
            </a:r>
            <a:r>
              <a:rPr dirty="0" smtClean="0" sz="1200" spc="5" b="1">
                <a:latin typeface="Times New Roman"/>
                <a:cs typeface="Times New Roman"/>
              </a:rPr>
              <a:t>u</a:t>
            </a:r>
            <a:r>
              <a:rPr dirty="0" smtClean="0" sz="1200" spc="-5" b="1">
                <a:latin typeface="Times New Roman"/>
                <a:cs typeface="Times New Roman"/>
              </a:rPr>
              <a:t>r</a:t>
            </a:r>
            <a:r>
              <a:rPr dirty="0" smtClean="0" sz="1200" spc="0" b="1">
                <a:latin typeface="Times New Roman"/>
                <a:cs typeface="Times New Roman"/>
              </a:rPr>
              <a:t>e</a:t>
            </a:r>
            <a:endParaRPr sz="1200">
              <a:latin typeface="Times New Roman"/>
              <a:cs typeface="Times New Roman"/>
            </a:endParaRPr>
          </a:p>
        </p:txBody>
      </p:sp>
      <p:sp>
        <p:nvSpPr>
          <p:cNvPr id="59" name="object 5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1442974" y="6444360"/>
            <a:ext cx="85090" cy="1949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200" b="1">
                <a:latin typeface="Times New Roman"/>
                <a:cs typeface="Times New Roman"/>
              </a:rPr>
              <a:t>I</a:t>
            </a:r>
            <a:endParaRPr sz="12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3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p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r</a:t>
            </a:r>
            <a:r>
              <a:rPr dirty="0" smtClean="0" sz="1300" spc="-5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(</a:t>
            </a:r>
            <a:r>
              <a:rPr dirty="0" smtClean="0" sz="1300" spc="-5" i="1">
                <a:latin typeface="Monotype Corsiva"/>
                <a:cs typeface="Monotype Corsiva"/>
              </a:rPr>
              <a:t>4</a:t>
            </a:r>
            <a:r>
              <a:rPr dirty="0" smtClean="0" sz="1300" spc="-5" i="1">
                <a:latin typeface="Monotype Corsiva"/>
                <a:cs typeface="Monotype Corsiva"/>
              </a:rPr>
              <a:t>)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1689" y="417067"/>
            <a:ext cx="1764664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0" marR="12700" indent="-19050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6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6001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120048"/>
            <a:ext cx="6673850" cy="13233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4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ts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gy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1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75">
                <a:latin typeface="Times New Roman"/>
                <a:cs typeface="Times New Roman"/>
              </a:rPr>
              <a:t> </a:t>
            </a:r>
            <a:r>
              <a:rPr dirty="0" smtClean="0" sz="1400" spc="20">
                <a:latin typeface="Times New Roman"/>
                <a:cs typeface="Times New Roman"/>
              </a:rPr>
              <a:t>Z</a:t>
            </a:r>
            <a:r>
              <a:rPr dirty="0" smtClean="0" baseline="-9259" sz="1350" spc="0">
                <a:latin typeface="Times New Roman"/>
                <a:cs typeface="Times New Roman"/>
              </a:rPr>
              <a:t>T </a:t>
            </a:r>
            <a:r>
              <a:rPr dirty="0" smtClean="0" baseline="-9259" sz="1350" spc="-4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baseline="30864" sz="1350" spc="0">
                <a:latin typeface="Times New Roman"/>
                <a:cs typeface="Times New Roman"/>
              </a:rPr>
              <a:t>2 </a:t>
            </a:r>
            <a:r>
              <a:rPr dirty="0" smtClean="0" baseline="30864" sz="135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15">
                <a:latin typeface="Times New Roman"/>
                <a:cs typeface="Times New Roman"/>
              </a:rPr>
              <a:t>/</a:t>
            </a:r>
            <a:r>
              <a:rPr dirty="0" smtClean="0" sz="1400" spc="-5">
                <a:latin typeface="Times New Roman"/>
                <a:cs typeface="Times New Roman"/>
              </a:rPr>
              <a:t>m</a:t>
            </a:r>
            <a:r>
              <a:rPr dirty="0" smtClean="0" baseline="30864" sz="1350" spc="7">
                <a:latin typeface="Times New Roman"/>
                <a:cs typeface="Times New Roman"/>
              </a:rPr>
              <a:t>2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his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aced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0">
                <a:latin typeface="Times New Roman"/>
                <a:cs typeface="Times New Roman"/>
              </a:rPr>
              <a:t> an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q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rc</a:t>
            </a:r>
            <a:r>
              <a:rPr dirty="0" smtClean="0" sz="1400" spc="-5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ure, 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'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34"/>
              </a:spcBef>
            </a:pPr>
            <a:endParaRPr sz="950"/>
          </a:p>
          <a:p>
            <a:pPr algn="just" marL="12700" marR="14604">
              <a:lnSpc>
                <a:spcPct val="1107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urr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15">
                <a:latin typeface="Times New Roman"/>
                <a:cs typeface="Times New Roman"/>
              </a:rPr>
              <a:t>I</a:t>
            </a:r>
            <a:r>
              <a:rPr dirty="0" smtClean="0" baseline="-9259" sz="1350" spc="0">
                <a:latin typeface="Times New Roman"/>
                <a:cs typeface="Times New Roman"/>
              </a:rPr>
              <a:t>r.</a:t>
            </a:r>
            <a:r>
              <a:rPr dirty="0" smtClean="0" baseline="-9259" sz="1350" spc="-30">
                <a:latin typeface="Times New Roman"/>
                <a:cs typeface="Times New Roman"/>
              </a:rPr>
              <a:t>m</a:t>
            </a:r>
            <a:r>
              <a:rPr dirty="0" smtClean="0" baseline="-9259" sz="1350" spc="0">
                <a:latin typeface="Times New Roman"/>
                <a:cs typeface="Times New Roman"/>
              </a:rPr>
              <a:t>.s</a:t>
            </a:r>
            <a:r>
              <a:rPr dirty="0" smtClean="0" baseline="-9259" sz="135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5">
                <a:latin typeface="Times New Roman"/>
                <a:cs typeface="Times New Roman"/>
              </a:rPr>
              <a:t>Z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275077" y="2687573"/>
            <a:ext cx="43624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𝐼=</a:t>
            </a:r>
            <a:r>
              <a:rPr dirty="0" smtClean="0" sz="1400" spc="8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2592958" y="2815081"/>
            <a:ext cx="591312" cy="0"/>
          </a:xfrm>
          <a:custGeom>
            <a:avLst/>
            <a:gdLst/>
            <a:ahLst/>
            <a:cxnLst/>
            <a:rect l="l" t="t" r="r" b="b"/>
            <a:pathLst>
              <a:path w="591312" h="0">
                <a:moveTo>
                  <a:pt x="0" y="0"/>
                </a:moveTo>
                <a:lnTo>
                  <a:pt x="5913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2816479" y="2551938"/>
            <a:ext cx="159448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𝑉𝑉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2686939" y="2893821"/>
            <a:ext cx="50101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3860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𝐴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2814954" y="2806445"/>
            <a:ext cx="24714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7830" algn="l"/>
                <a:tab pos="918844" algn="l"/>
              </a:tabLst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r>
              <a:rPr dirty="0" smtClean="0" baseline="1984" sz="2100" spc="-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1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baseline="1984" sz="2100" spc="0">
                <a:latin typeface="Cambria Math"/>
                <a:cs typeface="Cambria Math"/>
              </a:rPr>
              <a:t>)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3595242" y="2893821"/>
            <a:ext cx="103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073778" y="2893821"/>
            <a:ext cx="112903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64515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𝐴𝐴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5" name="object 15"/>
          <p:cNvSpPr/>
          <p:nvPr/>
        </p:nvSpPr>
        <p:spPr>
          <a:xfrm>
            <a:off x="3415919" y="2815081"/>
            <a:ext cx="1858010" cy="0"/>
          </a:xfrm>
          <a:custGeom>
            <a:avLst/>
            <a:gdLst/>
            <a:ahLst/>
            <a:cxnLst/>
            <a:rect l="l" t="t" r="r" b="b"/>
            <a:pathLst>
              <a:path w="1858010" h="0">
                <a:moveTo>
                  <a:pt x="0" y="0"/>
                </a:moveTo>
                <a:lnTo>
                  <a:pt x="1858010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1534922" y="3424681"/>
            <a:ext cx="2152141" cy="0"/>
          </a:xfrm>
          <a:custGeom>
            <a:avLst/>
            <a:gdLst/>
            <a:ahLst/>
            <a:cxnLst/>
            <a:rect l="l" t="t" r="r" b="b"/>
            <a:pathLst>
              <a:path w="2152141" h="0">
                <a:moveTo>
                  <a:pt x="0" y="0"/>
                </a:moveTo>
                <a:lnTo>
                  <a:pt x="215214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 txBox="1"/>
          <p:nvPr/>
        </p:nvSpPr>
        <p:spPr>
          <a:xfrm>
            <a:off x="1104696" y="3297173"/>
            <a:ext cx="53530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62610" algn="l"/>
                <a:tab pos="2581910" algn="l"/>
                <a:tab pos="2946400" algn="l"/>
                <a:tab pos="5339715" algn="l"/>
              </a:tabLst>
            </a:pPr>
            <a:r>
              <a:rPr dirty="0" smtClean="0" baseline="1984" sz="2100">
                <a:latin typeface="Cambria Math"/>
                <a:cs typeface="Cambria Math"/>
              </a:rPr>
              <a:t>|</a:t>
            </a:r>
            <a:r>
              <a:rPr dirty="0" smtClean="0" sz="1400">
                <a:latin typeface="Cambria Math"/>
                <a:cs typeface="Cambria Math"/>
              </a:rPr>
              <a:t>𝐼</a:t>
            </a:r>
            <a:r>
              <a:rPr dirty="0" smtClean="0" baseline="1984" sz="2100">
                <a:latin typeface="Cambria Math"/>
                <a:cs typeface="Cambria Math"/>
              </a:rPr>
              <a:t>|</a:t>
            </a:r>
            <a:r>
              <a:rPr dirty="0" smtClean="0" baseline="1984" sz="2100" spc="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	</a:t>
            </a:r>
            <a:r>
              <a:rPr dirty="0" smtClean="0" sz="1400" spc="0" u="heavy">
                <a:latin typeface="Cambria Math"/>
                <a:cs typeface="Cambria Math"/>
              </a:rPr>
              <a:t> 	</a:t>
            </a:r>
            <a:r>
              <a:rPr dirty="0" smtClean="0" sz="1400" spc="0">
                <a:latin typeface="Cambria Math"/>
                <a:cs typeface="Cambria Math"/>
              </a:rPr>
              <a:t>=	</a:t>
            </a:r>
            <a:r>
              <a:rPr dirty="0" smtClean="0" sz="1400" spc="0" u="heavy">
                <a:latin typeface="Cambria Math"/>
                <a:cs typeface="Cambria Math"/>
              </a:rPr>
              <a:t> 	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2483866" y="3161538"/>
            <a:ext cx="282575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82545" algn="l"/>
              </a:tabLst>
            </a:pPr>
            <a:r>
              <a:rPr dirty="0" smtClean="0" baseline="1984" sz="2100">
                <a:latin typeface="Cambria Math"/>
                <a:cs typeface="Cambria Math"/>
              </a:rPr>
              <a:t>|</a:t>
            </a:r>
            <a:r>
              <a:rPr dirty="0" smtClean="0" sz="1400">
                <a:latin typeface="Cambria Math"/>
                <a:cs typeface="Cambria Math"/>
              </a:rPr>
              <a:t>𝑉</a:t>
            </a:r>
            <a:r>
              <a:rPr dirty="0" smtClean="0" baseline="1984" sz="2100">
                <a:latin typeface="Cambria Math"/>
                <a:cs typeface="Cambria Math"/>
              </a:rPr>
              <a:t>|	</a:t>
            </a:r>
            <a:r>
              <a:rPr dirty="0" smtClean="0" baseline="1984" sz="2100">
                <a:latin typeface="Cambria Math"/>
                <a:cs typeface="Cambria Math"/>
              </a:rPr>
              <a:t>|</a:t>
            </a:r>
            <a:r>
              <a:rPr dirty="0" smtClean="0" sz="1400">
                <a:latin typeface="Cambria Math"/>
                <a:cs typeface="Cambria Math"/>
              </a:rPr>
              <a:t>𝑉</a:t>
            </a:r>
            <a:r>
              <a:rPr dirty="0" smtClean="0" baseline="1984" sz="2100">
                <a:latin typeface="Cambria Math"/>
                <a:cs typeface="Cambria Math"/>
              </a:rPr>
              <a:t>|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1522222" y="3459098"/>
            <a:ext cx="4928235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396490" algn="l"/>
              </a:tabLst>
            </a:pPr>
            <a:r>
              <a:rPr dirty="0" smtClean="0" sz="1400" spc="114">
                <a:latin typeface="Cambria Math"/>
                <a:cs typeface="Cambria Math"/>
              </a:rPr>
              <a:t>√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5000" sz="1500" spc="30">
                <a:latin typeface="Cambria Math"/>
                <a:cs typeface="Cambria Math"/>
              </a:rPr>
              <a:t>2</a:t>
            </a:r>
            <a:r>
              <a:rPr dirty="0" smtClean="0" baseline="25000" sz="1500" spc="30">
                <a:latin typeface="Cambria Math"/>
                <a:cs typeface="Cambria Math"/>
              </a:rPr>
              <a:t> </a:t>
            </a:r>
            <a:r>
              <a:rPr dirty="0" smtClean="0" baseline="25000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5000" sz="1500" spc="30">
                <a:latin typeface="Cambria Math"/>
                <a:cs typeface="Cambria Math"/>
              </a:rPr>
              <a:t>2</a:t>
            </a:r>
            <a:r>
              <a:rPr dirty="0" smtClean="0" baseline="25000" sz="1500" spc="30">
                <a:latin typeface="Cambria Math"/>
                <a:cs typeface="Cambria Math"/>
              </a:rPr>
              <a:t>	</a:t>
            </a:r>
            <a:r>
              <a:rPr dirty="0" smtClean="0" sz="1400" spc="114">
                <a:latin typeface="Cambria Math"/>
                <a:cs typeface="Cambria Math"/>
              </a:rPr>
              <a:t>√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9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5000" sz="1500" spc="30">
                <a:latin typeface="Cambria Math"/>
                <a:cs typeface="Cambria Math"/>
              </a:rPr>
              <a:t>2</a:t>
            </a:r>
            <a:r>
              <a:rPr dirty="0" smtClean="0" baseline="25000" sz="1500" spc="30">
                <a:latin typeface="Cambria Math"/>
                <a:cs typeface="Cambria Math"/>
              </a:rPr>
              <a:t> </a:t>
            </a:r>
            <a:r>
              <a:rPr dirty="0" smtClean="0" baseline="25000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5000" sz="1500" spc="30">
                <a:latin typeface="Cambria Math"/>
                <a:cs typeface="Cambria Math"/>
              </a:rPr>
              <a:t>2</a:t>
            </a:r>
            <a:endParaRPr baseline="25000" sz="1500">
              <a:latin typeface="Cambria Math"/>
              <a:cs typeface="Cambria Math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3918839" y="3424681"/>
            <a:ext cx="2525903" cy="0"/>
          </a:xfrm>
          <a:custGeom>
            <a:avLst/>
            <a:gdLst/>
            <a:ahLst/>
            <a:cxnLst/>
            <a:rect l="l" t="t" r="r" b="b"/>
            <a:pathLst>
              <a:path w="2525903" h="0">
                <a:moveTo>
                  <a:pt x="0" y="0"/>
                </a:moveTo>
                <a:lnTo>
                  <a:pt x="2525903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2217166" y="3971163"/>
            <a:ext cx="115316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�𝑒�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70">
                <a:latin typeface="Cambria Math"/>
                <a:cs typeface="Cambria Math"/>
              </a:rPr>
              <a:t> 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178934" y="3835527"/>
            <a:ext cx="40894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𝐿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432175" y="4090034"/>
            <a:ext cx="190500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</a:t>
            </a:r>
            <a:r>
              <a:rPr dirty="0" smtClean="0" baseline="22222" sz="1500" spc="-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24" name="object 24"/>
          <p:cNvSpPr/>
          <p:nvPr/>
        </p:nvSpPr>
        <p:spPr>
          <a:xfrm>
            <a:off x="3444875" y="4098670"/>
            <a:ext cx="1885442" cy="0"/>
          </a:xfrm>
          <a:custGeom>
            <a:avLst/>
            <a:gdLst/>
            <a:ahLst/>
            <a:cxnLst/>
            <a:rect l="l" t="t" r="r" b="b"/>
            <a:pathLst>
              <a:path w="1885442" h="0">
                <a:moveTo>
                  <a:pt x="0" y="0"/>
                </a:moveTo>
                <a:lnTo>
                  <a:pt x="188544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5" name="object 25"/>
          <p:cNvSpPr txBox="1"/>
          <p:nvPr/>
        </p:nvSpPr>
        <p:spPr>
          <a:xfrm>
            <a:off x="444500" y="4449698"/>
            <a:ext cx="6617334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 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10">
                <a:latin typeface="Times New Roman"/>
                <a:cs typeface="Times New Roman"/>
              </a:rPr>
              <a:t>Z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5">
                <a:latin typeface="Times New Roman"/>
                <a:cs typeface="Times New Roman"/>
              </a:rPr>
              <a:t>A</a:t>
            </a:r>
            <a:r>
              <a:rPr dirty="0" smtClean="0" baseline="-9259" sz="1350" spc="0">
                <a:latin typeface="Times New Roman"/>
                <a:cs typeface="Times New Roman"/>
              </a:rPr>
              <a:t>e</a:t>
            </a:r>
            <a:endParaRPr baseline="-9259" sz="13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/>
          <p:nvPr/>
        </p:nvSpPr>
        <p:spPr>
          <a:xfrm>
            <a:off x="1582166" y="5081650"/>
            <a:ext cx="2107946" cy="0"/>
          </a:xfrm>
          <a:custGeom>
            <a:avLst/>
            <a:gdLst/>
            <a:ahLst/>
            <a:cxnLst/>
            <a:rect l="l" t="t" r="r" b="b"/>
            <a:pathLst>
              <a:path w="2107946" h="0">
                <a:moveTo>
                  <a:pt x="0" y="0"/>
                </a:moveTo>
                <a:lnTo>
                  <a:pt x="210794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/>
          <p:nvPr/>
        </p:nvSpPr>
        <p:spPr>
          <a:xfrm>
            <a:off x="1106220" y="5073014"/>
            <a:ext cx="534670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856615" algn="l"/>
                <a:tab pos="3235960" algn="l"/>
              </a:tabLst>
            </a:pPr>
            <a:r>
              <a:rPr dirty="0" smtClean="0" baseline="37698" sz="2100">
                <a:latin typeface="Cambria Math"/>
                <a:cs typeface="Cambria Math"/>
              </a:rPr>
              <a:t>𝐴</a:t>
            </a:r>
            <a:r>
              <a:rPr dirty="0" smtClean="0" baseline="36111" sz="1500" spc="-15">
                <a:latin typeface="Cambria Math"/>
                <a:cs typeface="Cambria Math"/>
              </a:rPr>
              <a:t>𝑒</a:t>
            </a:r>
            <a:r>
              <a:rPr dirty="0" smtClean="0" baseline="37698" sz="2100" spc="-15">
                <a:latin typeface="Cambria Math"/>
                <a:cs typeface="Cambria Math"/>
              </a:rPr>
              <a:t>= </a:t>
            </a:r>
            <a:r>
              <a:rPr dirty="0" smtClean="0" baseline="37698" sz="2100" spc="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[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</a:t>
            </a:r>
            <a:r>
              <a:rPr dirty="0" smtClean="0" baseline="22222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112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00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 </a:t>
            </a:r>
            <a:r>
              <a:rPr dirty="0" smtClean="0" baseline="37698" sz="2100" spc="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[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</a:t>
            </a:r>
            <a:r>
              <a:rPr dirty="0" smtClean="0" baseline="22222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𝑋+ 𝑋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112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2419857" y="4818506"/>
            <a:ext cx="298894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578100" algn="l"/>
              </a:tabLst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	</a:t>
            </a:r>
            <a:r>
              <a:rPr dirty="0" smtClean="0" sz="1400" spc="-10">
                <a:latin typeface="Cambria Math"/>
                <a:cs typeface="Cambria Math"/>
              </a:rPr>
              <a:t>𝑉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1823973" y="5160390"/>
            <a:ext cx="430784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13384" algn="l"/>
                <a:tab pos="1459230" algn="l"/>
                <a:tab pos="2801620" algn="l"/>
                <a:tab pos="3202940" algn="l"/>
                <a:tab pos="3812540" algn="l"/>
                <a:tab pos="4210685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𝐴�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𝐴�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𝐴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0" name="object 30"/>
          <p:cNvSpPr/>
          <p:nvPr/>
        </p:nvSpPr>
        <p:spPr>
          <a:xfrm>
            <a:off x="3961510" y="5081650"/>
            <a:ext cx="2481707" cy="0"/>
          </a:xfrm>
          <a:custGeom>
            <a:avLst/>
            <a:gdLst/>
            <a:ahLst/>
            <a:cxnLst/>
            <a:rect l="l" t="t" r="r" b="b"/>
            <a:pathLst>
              <a:path w="2481707" h="0">
                <a:moveTo>
                  <a:pt x="0" y="0"/>
                </a:moveTo>
                <a:lnTo>
                  <a:pt x="2481707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1" name="object 31"/>
          <p:cNvSpPr txBox="1"/>
          <p:nvPr/>
        </p:nvSpPr>
        <p:spPr>
          <a:xfrm>
            <a:off x="444500" y="5414177"/>
            <a:ext cx="6671309" cy="30397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1101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effect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area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15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0">
                <a:latin typeface="Times New Roman"/>
                <a:cs typeface="Times New Roman"/>
              </a:rPr>
              <a:t> (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ced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35">
                <a:latin typeface="Times New Roman"/>
                <a:cs typeface="Times New Roman"/>
              </a:rPr>
              <a:t>Z</a:t>
            </a:r>
            <a:r>
              <a:rPr dirty="0" smtClean="0" baseline="-9259" sz="1350" spc="0">
                <a:latin typeface="Times New Roman"/>
                <a:cs typeface="Times New Roman"/>
              </a:rPr>
              <a:t>A </a:t>
            </a:r>
            <a:r>
              <a:rPr dirty="0" smtClean="0" baseline="-9259" sz="1350" spc="-14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ad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Z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000"/>
              </a:lnSpc>
              <a:spcBef>
                <a:spcPts val="7"/>
              </a:spcBef>
            </a:pPr>
            <a:endParaRPr sz="1000"/>
          </a:p>
          <a:p>
            <a:pPr algn="just" marL="12700" marR="18415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sa</a:t>
            </a:r>
            <a:r>
              <a:rPr dirty="0" smtClean="0" sz="1400" spc="-2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 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24"/>
              </a:spcBef>
            </a:pPr>
            <a:endParaRPr sz="1200"/>
          </a:p>
          <a:p>
            <a:pPr algn="ctr" marR="8255">
              <a:lnSpc>
                <a:spcPct val="100000"/>
              </a:lnSpc>
            </a:pPr>
            <a:r>
              <a:rPr dirty="0" smtClean="0" sz="1400" spc="-9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950"/>
              </a:lnSpc>
              <a:spcBef>
                <a:spcPts val="46"/>
              </a:spcBef>
            </a:pPr>
            <a:endParaRPr sz="950"/>
          </a:p>
          <a:p>
            <a:pPr algn="just" marL="12700" marR="15875">
              <a:lnSpc>
                <a:spcPct val="11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cc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um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sf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1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 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 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 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</a:t>
            </a:r>
            <a:r>
              <a:rPr dirty="0" smtClean="0" sz="1400" spc="4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algn="ctr" marR="9525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𝑋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−</a:t>
            </a:r>
            <a:r>
              <a:rPr dirty="0" smtClean="0" sz="1400" spc="-14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40">
                <a:latin typeface="Cambria Math"/>
                <a:cs typeface="Cambria Math"/>
              </a:rPr>
              <a:t> 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9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6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1200"/>
              </a:lnSpc>
              <a:spcBef>
                <a:spcPts val="11"/>
              </a:spcBef>
            </a:pPr>
            <a:endParaRPr sz="1200"/>
          </a:p>
          <a:p>
            <a:pPr algn="ctr" marL="1905">
              <a:lnSpc>
                <a:spcPct val="100000"/>
              </a:lnSpc>
              <a:tabLst>
                <a:tab pos="864235" algn="l"/>
              </a:tabLst>
            </a:pP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	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65836" y="8741917"/>
            <a:ext cx="772160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41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�𝑒�</a:t>
            </a:r>
            <a:r>
              <a:rPr dirty="0" smtClean="0" baseline="11904" sz="2100" spc="-15">
                <a:latin typeface="Cambria Math"/>
                <a:cs typeface="Cambria Math"/>
              </a:rPr>
              <a:t>= </a:t>
            </a:r>
            <a:r>
              <a:rPr dirty="0" smtClean="0" baseline="11904" sz="2100" spc="112">
                <a:latin typeface="Cambria Math"/>
                <a:cs typeface="Cambria Math"/>
              </a:rPr>
              <a:t> </a:t>
            </a:r>
            <a:r>
              <a:rPr dirty="0" smtClean="0" baseline="-25793" sz="2100" spc="7">
                <a:latin typeface="Cambria Math"/>
                <a:cs typeface="Cambria Math"/>
              </a:rPr>
              <a:t>(</a:t>
            </a:r>
            <a:r>
              <a:rPr dirty="0" smtClean="0" baseline="-25793" sz="2100" spc="0">
                <a:latin typeface="Cambria Math"/>
                <a:cs typeface="Cambria Math"/>
              </a:rPr>
              <a:t>�</a:t>
            </a:r>
            <a:endParaRPr baseline="-25793" sz="2100">
              <a:latin typeface="Cambria Math"/>
              <a:cs typeface="Cambria Math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1036624" y="8832850"/>
            <a:ext cx="1952498" cy="0"/>
          </a:xfrm>
          <a:custGeom>
            <a:avLst/>
            <a:gdLst/>
            <a:ahLst/>
            <a:cxnLst/>
            <a:rect l="l" t="t" r="r" b="b"/>
            <a:pathLst>
              <a:path w="1952498" h="0">
                <a:moveTo>
                  <a:pt x="0" y="0"/>
                </a:moveTo>
                <a:lnTo>
                  <a:pt x="195249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/>
          <p:nvPr/>
        </p:nvSpPr>
        <p:spPr>
          <a:xfrm>
            <a:off x="1796542" y="8569705"/>
            <a:ext cx="281559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419350" algn="l"/>
              </a:tabLst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	</a:t>
            </a:r>
            <a:r>
              <a:rPr dirty="0" smtClean="0" sz="1400" spc="-10">
                <a:latin typeface="Cambria Math"/>
                <a:cs typeface="Cambria Math"/>
              </a:rPr>
              <a:t>𝑉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𝐿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1215948" y="8911589"/>
            <a:ext cx="103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6" name="object 36"/>
          <p:cNvSpPr/>
          <p:nvPr/>
        </p:nvSpPr>
        <p:spPr>
          <a:xfrm>
            <a:off x="3220847" y="8832850"/>
            <a:ext cx="2383790" cy="0"/>
          </a:xfrm>
          <a:custGeom>
            <a:avLst/>
            <a:gdLst/>
            <a:ahLst/>
            <a:cxnLst/>
            <a:rect l="l" t="t" r="r" b="b"/>
            <a:pathLst>
              <a:path w="2383790" h="0">
                <a:moveTo>
                  <a:pt x="0" y="0"/>
                </a:moveTo>
                <a:lnTo>
                  <a:pt x="2383790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7" name="object 37"/>
          <p:cNvSpPr txBox="1"/>
          <p:nvPr/>
        </p:nvSpPr>
        <p:spPr>
          <a:xfrm>
            <a:off x="1342389" y="8824213"/>
            <a:ext cx="57156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259330" algn="l"/>
                <a:tab pos="4874895" algn="l"/>
              </a:tabLst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2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</a:t>
            </a:r>
            <a:r>
              <a:rPr dirty="0" smtClean="0" baseline="22222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 </a:t>
            </a:r>
            <a:r>
              <a:rPr dirty="0" smtClean="0" baseline="37698" sz="2100" spc="3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[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</a:t>
            </a:r>
            <a:r>
              <a:rPr dirty="0" smtClean="0" baseline="22222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112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r>
              <a:rPr dirty="0" smtClean="0" baseline="1984" sz="2100" spc="89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[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	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</a:t>
            </a:r>
            <a:r>
              <a:rPr dirty="0" smtClean="0" baseline="22222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0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1616710" y="8911589"/>
            <a:ext cx="74930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𝐴�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2728086" y="8911589"/>
            <a:ext cx="1092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𝐴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3462654" y="8911589"/>
            <a:ext cx="103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1" name="object 41"/>
          <p:cNvSpPr txBox="1"/>
          <p:nvPr/>
        </p:nvSpPr>
        <p:spPr>
          <a:xfrm>
            <a:off x="3872610" y="8911589"/>
            <a:ext cx="927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4273677" y="8911589"/>
            <a:ext cx="190817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621665" algn="l"/>
                <a:tab pos="1019810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𝐴�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6230873" y="8569705"/>
            <a:ext cx="40894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𝐿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6488429" y="8911589"/>
            <a:ext cx="927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5836284" y="8832850"/>
            <a:ext cx="1207312" cy="0"/>
          </a:xfrm>
          <a:custGeom>
            <a:avLst/>
            <a:gdLst/>
            <a:ahLst/>
            <a:cxnLst/>
            <a:rect l="l" t="t" r="r" b="b"/>
            <a:pathLst>
              <a:path w="1207312" h="0">
                <a:moveTo>
                  <a:pt x="0" y="0"/>
                </a:moveTo>
                <a:lnTo>
                  <a:pt x="12073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641219" y="9366707"/>
            <a:ext cx="1159510" cy="313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41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�𝑒𝑐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𝑎𝑥</a:t>
            </a:r>
            <a:r>
              <a:rPr dirty="0" smtClean="0" baseline="11904" sz="2100" spc="-15">
                <a:latin typeface="Cambria Math"/>
                <a:cs typeface="Cambria Math"/>
              </a:rPr>
              <a:t>=  </a:t>
            </a:r>
            <a:r>
              <a:rPr dirty="0" smtClean="0" baseline="11904" sz="2100" spc="-225">
                <a:latin typeface="Cambria Math"/>
                <a:cs typeface="Cambria Math"/>
              </a:rPr>
              <a:t> </a:t>
            </a:r>
            <a:r>
              <a:rPr dirty="0" smtClean="0" baseline="-27777" sz="2100" spc="15">
                <a:latin typeface="Cambria Math"/>
                <a:cs typeface="Cambria Math"/>
              </a:rPr>
              <a:t>4</a:t>
            </a:r>
            <a:r>
              <a:rPr dirty="0" smtClean="0" baseline="-27777" sz="2100" spc="60">
                <a:latin typeface="Cambria Math"/>
                <a:cs typeface="Cambria Math"/>
              </a:rPr>
              <a:t>�</a:t>
            </a:r>
            <a:r>
              <a:rPr dirty="0" smtClean="0" baseline="-8333" sz="1500" spc="30">
                <a:latin typeface="Cambria Math"/>
                <a:cs typeface="Cambria Math"/>
              </a:rPr>
              <a:t>2</a:t>
            </a:r>
            <a:endParaRPr baseline="-8333" sz="15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3432175" y="9194545"/>
            <a:ext cx="42354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3700398" y="9551619"/>
            <a:ext cx="103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/>
          <p:nvPr/>
        </p:nvSpPr>
        <p:spPr>
          <a:xfrm>
            <a:off x="3444875" y="9457638"/>
            <a:ext cx="406908" cy="0"/>
          </a:xfrm>
          <a:custGeom>
            <a:avLst/>
            <a:gdLst/>
            <a:ahLst/>
            <a:cxnLst/>
            <a:rect l="l" t="t" r="r" b="b"/>
            <a:pathLst>
              <a:path w="406908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4084954" y="9457638"/>
            <a:ext cx="305104" cy="0"/>
          </a:xfrm>
          <a:custGeom>
            <a:avLst/>
            <a:gdLst/>
            <a:ahLst/>
            <a:cxnLst/>
            <a:rect l="l" t="t" r="r" b="b"/>
            <a:pathLst>
              <a:path w="305104" h="0">
                <a:moveTo>
                  <a:pt x="0" y="0"/>
                </a:moveTo>
                <a:lnTo>
                  <a:pt x="30510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 txBox="1"/>
          <p:nvPr/>
        </p:nvSpPr>
        <p:spPr>
          <a:xfrm>
            <a:off x="3889375" y="9330131"/>
            <a:ext cx="95631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440"/>
              </a:lnSpc>
              <a:tabLst>
                <a:tab pos="549275" algn="l"/>
              </a:tabLst>
            </a:pPr>
            <a:r>
              <a:rPr dirty="0" smtClean="0" sz="1400">
                <a:latin typeface="Cambria Math"/>
                <a:cs typeface="Cambria Math"/>
              </a:rPr>
              <a:t>=	</a:t>
            </a:r>
            <a:r>
              <a:rPr dirty="0" smtClean="0" sz="140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  <a:p>
            <a:pPr marL="195580">
              <a:lnSpc>
                <a:spcPts val="1175"/>
              </a:lnSpc>
              <a:tabLst>
                <a:tab pos="730250" algn="l"/>
              </a:tabLst>
            </a:pPr>
            <a:r>
              <a:rPr dirty="0" smtClean="0" sz="1400">
                <a:latin typeface="Cambria Math"/>
                <a:cs typeface="Cambria Math"/>
              </a:rPr>
              <a:t>4�	</a:t>
            </a:r>
            <a:r>
              <a:rPr dirty="0" smtClean="0" sz="1400">
                <a:latin typeface="Cambria Math"/>
                <a:cs typeface="Cambria Math"/>
              </a:rPr>
              <a:t>4�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2" name="object 52"/>
          <p:cNvSpPr txBox="1"/>
          <p:nvPr/>
        </p:nvSpPr>
        <p:spPr>
          <a:xfrm>
            <a:off x="4124071" y="9129014"/>
            <a:ext cx="746760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38480" algn="l"/>
              </a:tabLst>
            </a:pPr>
            <a:r>
              <a:rPr dirty="0" smtClean="0" baseline="-19841" sz="2100">
                <a:latin typeface="Cambria Math"/>
                <a:cs typeface="Cambria Math"/>
              </a:rPr>
              <a:t>𝑉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r>
              <a:rPr dirty="0" smtClean="0" sz="1000" spc="20">
                <a:latin typeface="Cambria Math"/>
                <a:cs typeface="Cambria Math"/>
              </a:rPr>
              <a:t>	</a:t>
            </a:r>
            <a:r>
              <a:rPr dirty="0" smtClean="0" baseline="-19841" sz="2100" spc="30">
                <a:latin typeface="Cambria Math"/>
                <a:cs typeface="Cambria Math"/>
              </a:rPr>
              <a:t>𝑉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3" name="object 53"/>
          <p:cNvSpPr txBox="1"/>
          <p:nvPr/>
        </p:nvSpPr>
        <p:spPr>
          <a:xfrm>
            <a:off x="4288916" y="9536379"/>
            <a:ext cx="62166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541020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4" name="object 54"/>
          <p:cNvSpPr/>
          <p:nvPr/>
        </p:nvSpPr>
        <p:spPr>
          <a:xfrm>
            <a:off x="4620133" y="9457638"/>
            <a:ext cx="288036" cy="0"/>
          </a:xfrm>
          <a:custGeom>
            <a:avLst/>
            <a:gdLst/>
            <a:ahLst/>
            <a:cxnLst/>
            <a:rect l="l" t="t" r="r" b="b"/>
            <a:pathLst>
              <a:path w="288036" h="0">
                <a:moveTo>
                  <a:pt x="0" y="0"/>
                </a:moveTo>
                <a:lnTo>
                  <a:pt x="28803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5" name="object 5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3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p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r</a:t>
            </a:r>
            <a:r>
              <a:rPr dirty="0" smtClean="0" sz="1300" spc="-5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(</a:t>
            </a:r>
            <a:r>
              <a:rPr dirty="0" smtClean="0" sz="1300" spc="-5" i="1">
                <a:latin typeface="Monotype Corsiva"/>
                <a:cs typeface="Monotype Corsiva"/>
              </a:rPr>
              <a:t>4</a:t>
            </a:r>
            <a:r>
              <a:rPr dirty="0" smtClean="0" sz="1300" spc="-5" i="1">
                <a:latin typeface="Monotype Corsiva"/>
                <a:cs typeface="Monotype Corsiva"/>
              </a:rPr>
              <a:t>)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1689" y="417067"/>
            <a:ext cx="1764664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0" marR="12700" indent="-19050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6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6001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142238"/>
            <a:ext cx="374205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eff</a:t>
            </a:r>
            <a:r>
              <a:rPr dirty="0" smtClean="0" sz="1400" spc="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ure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giv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2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23845" y="1684781"/>
            <a:ext cx="70485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𝐴</a:t>
            </a:r>
            <a:r>
              <a:rPr dirty="0" smtClean="0" sz="1000" spc="-10">
                <a:latin typeface="Cambria Math"/>
                <a:cs typeface="Cambria Math"/>
              </a:rPr>
              <a:t>𝑒�𝑎𝑥</a:t>
            </a:r>
            <a:r>
              <a:rPr dirty="0" smtClean="0" baseline="11904" sz="2100" spc="-15">
                <a:latin typeface="Cambria Math"/>
                <a:cs typeface="Cambria Math"/>
              </a:rPr>
              <a:t>=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052698" y="1549145"/>
            <a:ext cx="57404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41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�𝑒𝑐</a:t>
            </a:r>
            <a:r>
              <a:rPr dirty="0" smtClean="0" sz="1000" spc="-5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𝑎𝑥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065398" y="1775713"/>
            <a:ext cx="559308" cy="0"/>
          </a:xfrm>
          <a:custGeom>
            <a:avLst/>
            <a:gdLst/>
            <a:ahLst/>
            <a:cxnLst/>
            <a:rect l="l" t="t" r="r" b="b"/>
            <a:pathLst>
              <a:path w="559308" h="0">
                <a:moveTo>
                  <a:pt x="0" y="0"/>
                </a:moveTo>
                <a:lnTo>
                  <a:pt x="55930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3282822" y="1767077"/>
            <a:ext cx="10344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390525" algn="l"/>
              </a:tabLst>
            </a:pPr>
            <a:r>
              <a:rPr dirty="0" smtClean="0" sz="1400">
                <a:latin typeface="Cambria Math"/>
                <a:cs typeface="Cambria Math"/>
              </a:rPr>
              <a:t>�	</a:t>
            </a:r>
            <a:r>
              <a:rPr dirty="0" smtClean="0" baseline="37698" sz="210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4� </a:t>
            </a:r>
            <a:r>
              <a:rPr dirty="0" smtClean="0" sz="1400" spc="-2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.</a:t>
            </a:r>
            <a:r>
              <a:rPr dirty="0" smtClean="0" sz="1400" spc="-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68622" y="1447038"/>
            <a:ext cx="220979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>
                <a:latin typeface="Cambria Math"/>
                <a:cs typeface="Cambria Math"/>
              </a:rPr>
              <a:t>𝑉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053966" y="1854453"/>
            <a:ext cx="927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3856354" y="1775713"/>
            <a:ext cx="451408" cy="0"/>
          </a:xfrm>
          <a:custGeom>
            <a:avLst/>
            <a:gdLst/>
            <a:ahLst/>
            <a:cxnLst/>
            <a:rect l="l" t="t" r="r" b="b"/>
            <a:pathLst>
              <a:path w="451408" h="0">
                <a:moveTo>
                  <a:pt x="0" y="0"/>
                </a:moveTo>
                <a:lnTo>
                  <a:pt x="45140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 txBox="1"/>
          <p:nvPr/>
        </p:nvSpPr>
        <p:spPr>
          <a:xfrm>
            <a:off x="4520565" y="1648205"/>
            <a:ext cx="7118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 </a:t>
            </a:r>
            <a:r>
              <a:rPr dirty="0" smtClean="0" baseline="27777" sz="1500" spc="-112">
                <a:latin typeface="Cambria Math"/>
                <a:cs typeface="Cambria Math"/>
              </a:rPr>
              <a:t> 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𝜆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914704" y="2360167"/>
            <a:ext cx="1940306" cy="0"/>
          </a:xfrm>
          <a:custGeom>
            <a:avLst/>
            <a:gdLst/>
            <a:ahLst/>
            <a:cxnLst/>
            <a:rect l="l" t="t" r="r" b="b"/>
            <a:pathLst>
              <a:path w="1940306" h="0">
                <a:moveTo>
                  <a:pt x="0" y="0"/>
                </a:moveTo>
                <a:lnTo>
                  <a:pt x="1940306" y="0"/>
                </a:lnTo>
              </a:path>
            </a:pathLst>
          </a:custGeom>
          <a:ln w="210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2855086" y="2362453"/>
            <a:ext cx="74675" cy="0"/>
          </a:xfrm>
          <a:custGeom>
            <a:avLst/>
            <a:gdLst/>
            <a:ahLst/>
            <a:cxnLst/>
            <a:rect l="l" t="t" r="r" b="b"/>
            <a:pathLst>
              <a:path w="74675" h="0">
                <a:moveTo>
                  <a:pt x="0" y="0"/>
                </a:moveTo>
                <a:lnTo>
                  <a:pt x="7467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2929763" y="2360167"/>
            <a:ext cx="137160" cy="0"/>
          </a:xfrm>
          <a:custGeom>
            <a:avLst/>
            <a:gdLst/>
            <a:ahLst/>
            <a:cxnLst/>
            <a:rect l="l" t="t" r="r" b="b"/>
            <a:pathLst>
              <a:path w="137160" h="0">
                <a:moveTo>
                  <a:pt x="0" y="0"/>
                </a:moveTo>
                <a:lnTo>
                  <a:pt x="137160" y="0"/>
                </a:lnTo>
              </a:path>
            </a:pathLst>
          </a:custGeom>
          <a:ln w="2108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673100" y="2137917"/>
            <a:ext cx="6445250" cy="11925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472" sz="2400" spc="-7" b="1">
                <a:latin typeface="Times New Roman"/>
                <a:cs typeface="Times New Roman"/>
              </a:rPr>
              <a:t>2</a:t>
            </a:r>
            <a:r>
              <a:rPr dirty="0" smtClean="0" baseline="3472" sz="2400" spc="-15" b="1">
                <a:latin typeface="Times New Roman"/>
                <a:cs typeface="Times New Roman"/>
              </a:rPr>
              <a:t>-</a:t>
            </a:r>
            <a:r>
              <a:rPr dirty="0" smtClean="0" baseline="3472" sz="2400" spc="97" b="1">
                <a:latin typeface="Times New Roman"/>
                <a:cs typeface="Times New Roman"/>
              </a:rPr>
              <a:t> </a:t>
            </a:r>
            <a:r>
              <a:rPr dirty="0" smtClean="0" baseline="3472" sz="2400" spc="-15" b="1">
                <a:latin typeface="Times New Roman"/>
                <a:cs typeface="Times New Roman"/>
              </a:rPr>
              <a:t>Scat</a:t>
            </a:r>
            <a:r>
              <a:rPr dirty="0" smtClean="0" baseline="3472" sz="2400" spc="-30" b="1">
                <a:latin typeface="Times New Roman"/>
                <a:cs typeface="Times New Roman"/>
              </a:rPr>
              <a:t>t</a:t>
            </a:r>
            <a:r>
              <a:rPr dirty="0" smtClean="0" baseline="3472" sz="2400" spc="-15" b="1">
                <a:latin typeface="Times New Roman"/>
                <a:cs typeface="Times New Roman"/>
              </a:rPr>
              <a:t>ering</a:t>
            </a:r>
            <a:r>
              <a:rPr dirty="0" smtClean="0" baseline="3472" sz="2400" spc="15" b="1">
                <a:latin typeface="Times New Roman"/>
                <a:cs typeface="Times New Roman"/>
              </a:rPr>
              <a:t> </a:t>
            </a:r>
            <a:r>
              <a:rPr dirty="0" smtClean="0" baseline="3472" sz="2400" spc="-15" b="1">
                <a:latin typeface="Times New Roman"/>
                <a:cs typeface="Times New Roman"/>
              </a:rPr>
              <a:t>Ape</a:t>
            </a:r>
            <a:r>
              <a:rPr dirty="0" smtClean="0" baseline="3472" sz="2400" spc="-7" b="1">
                <a:latin typeface="Times New Roman"/>
                <a:cs typeface="Times New Roman"/>
              </a:rPr>
              <a:t>r</a:t>
            </a:r>
            <a:r>
              <a:rPr dirty="0" smtClean="0" baseline="3472" sz="2400" spc="-7" b="1">
                <a:latin typeface="Times New Roman"/>
                <a:cs typeface="Times New Roman"/>
              </a:rPr>
              <a:t>t</a:t>
            </a:r>
            <a:r>
              <a:rPr dirty="0" smtClean="0" baseline="3472" sz="2400" spc="-15" b="1">
                <a:latin typeface="Times New Roman"/>
                <a:cs typeface="Times New Roman"/>
              </a:rPr>
              <a:t>ure</a:t>
            </a:r>
            <a:r>
              <a:rPr dirty="0" smtClean="0" baseline="3472" sz="2400" spc="-7" b="1">
                <a:latin typeface="Times New Roman"/>
                <a:cs typeface="Times New Roman"/>
              </a:rPr>
              <a:t> </a:t>
            </a:r>
            <a:r>
              <a:rPr dirty="0" smtClean="0" baseline="3472" sz="2400" spc="-22" b="1">
                <a:latin typeface="Times New Roman"/>
                <a:cs typeface="Times New Roman"/>
              </a:rPr>
              <a:t>A</a:t>
            </a:r>
            <a:r>
              <a:rPr dirty="0" smtClean="0" sz="1050" spc="-15" b="1">
                <a:latin typeface="Times New Roman"/>
                <a:cs typeface="Times New Roman"/>
              </a:rPr>
              <a:t>S</a:t>
            </a:r>
            <a:r>
              <a:rPr dirty="0" smtClean="0" baseline="3472" sz="2400" spc="-7" b="1">
                <a:latin typeface="Times New Roman"/>
                <a:cs typeface="Times New Roman"/>
              </a:rPr>
              <a:t>:</a:t>
            </a:r>
            <a:r>
              <a:rPr dirty="0" smtClean="0" baseline="3472" sz="2400" spc="-15" b="1">
                <a:latin typeface="Times New Roman"/>
                <a:cs typeface="Times New Roman"/>
              </a:rPr>
              <a:t>-</a:t>
            </a:r>
            <a:endParaRPr baseline="3472" sz="2400">
              <a:latin typeface="Times New Roman"/>
              <a:cs typeface="Times New Roman"/>
            </a:endParaRPr>
          </a:p>
          <a:p>
            <a:pPr algn="just" marL="241300" marR="12700">
              <a:lnSpc>
                <a:spcPts val="1850"/>
              </a:lnSpc>
              <a:spcBef>
                <a:spcPts val="10"/>
              </a:spcBef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ge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nna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gh</a:t>
            </a:r>
            <a:r>
              <a:rPr dirty="0" smtClean="0" sz="1400" spc="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30">
                <a:latin typeface="Times New Roman"/>
                <a:cs typeface="Times New Roman"/>
              </a:rPr>
              <a:t>Z</a:t>
            </a:r>
            <a:r>
              <a:rPr dirty="0" smtClean="0" baseline="-9259" sz="1350" spc="0">
                <a:latin typeface="Times New Roman"/>
                <a:cs typeface="Times New Roman"/>
              </a:rPr>
              <a:t>A </a:t>
            </a:r>
            <a:r>
              <a:rPr dirty="0" smtClean="0" baseline="-9259" sz="1350" spc="89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ter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inal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Z</a:t>
            </a:r>
            <a:r>
              <a:rPr dirty="0" smtClean="0" baseline="-9259" sz="1350" spc="-7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du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P</a:t>
            </a:r>
            <a:r>
              <a:rPr dirty="0" smtClean="0" baseline="-9259" sz="1350" spc="-1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baseline="-9259" sz="1350" spc="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baseline="-9259" sz="1350" spc="0">
                <a:latin typeface="Times New Roman"/>
                <a:cs typeface="Times New Roman"/>
              </a:rPr>
              <a:t>L</a:t>
            </a:r>
            <a:r>
              <a:rPr dirty="0" smtClean="0" baseline="-9259" sz="1350" spc="-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ile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5">
                <a:latin typeface="Times New Roman"/>
                <a:cs typeface="Times New Roman"/>
              </a:rPr>
              <a:t>P</a:t>
            </a:r>
            <a:r>
              <a:rPr dirty="0" smtClean="0" baseline="-9259" sz="135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ter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fr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se.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ap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baseline="-9259" sz="1350" spc="0">
                <a:latin typeface="Times New Roman"/>
                <a:cs typeface="Times New Roman"/>
              </a:rPr>
              <a:t>S</a:t>
            </a:r>
            <a:r>
              <a:rPr dirty="0" smtClean="0" baseline="-9259" sz="1350" spc="112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-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-r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/>
          <p:nvPr/>
        </p:nvSpPr>
        <p:spPr>
          <a:xfrm>
            <a:off x="2156714" y="3603370"/>
            <a:ext cx="166116" cy="0"/>
          </a:xfrm>
          <a:custGeom>
            <a:avLst/>
            <a:gdLst/>
            <a:ahLst/>
            <a:cxnLst/>
            <a:rect l="l" t="t" r="r" b="b"/>
            <a:pathLst>
              <a:path w="166116" h="0">
                <a:moveTo>
                  <a:pt x="0" y="0"/>
                </a:moveTo>
                <a:lnTo>
                  <a:pt x="16611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1" name="object 21"/>
          <p:cNvSpPr txBox="1"/>
          <p:nvPr/>
        </p:nvSpPr>
        <p:spPr>
          <a:xfrm>
            <a:off x="1724914" y="3475863"/>
            <a:ext cx="243649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 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  </a:t>
            </a:r>
            <a:r>
              <a:rPr dirty="0" smtClean="0" baseline="-37698" sz="2100" spc="-127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ℎ���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-19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𝐼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[</a:t>
            </a:r>
            <a:r>
              <a:rPr dirty="0" smtClean="0" baseline="-37698" sz="2100" spc="7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endParaRPr baseline="-37698" sz="21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2144014" y="3339845"/>
            <a:ext cx="314452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2750185" algn="l"/>
              </a:tabLst>
            </a:pPr>
            <a:r>
              <a:rPr dirty="0" smtClean="0" sz="1400" spc="-19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	</a:t>
            </a:r>
            <a:r>
              <a:rPr dirty="0" smtClean="0" sz="1400" spc="-10">
                <a:latin typeface="Cambria Math"/>
                <a:cs typeface="Cambria Math"/>
              </a:rPr>
              <a:t>𝑉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3383407" y="3460750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5003672" y="3325114"/>
            <a:ext cx="9906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139310" y="3682110"/>
            <a:ext cx="10350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266057" y="3594734"/>
            <a:ext cx="203009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10">
                <a:latin typeface="Cambria Math"/>
                <a:cs typeface="Cambria Math"/>
              </a:rPr>
              <a:t> </a:t>
            </a:r>
            <a:r>
              <a:rPr dirty="0" smtClean="0" sz="1400" spc="-20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95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</a:t>
            </a:r>
            <a:r>
              <a:rPr dirty="0" smtClean="0" baseline="22222" sz="1500" spc="-12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baseline="1984" sz="2100" spc="7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-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112">
                <a:latin typeface="Cambria Math"/>
                <a:cs typeface="Cambria Math"/>
              </a:rPr>
              <a:t>2</a:t>
            </a:r>
            <a:r>
              <a:rPr dirty="0" smtClean="0" baseline="1984" sz="2100" spc="0">
                <a:latin typeface="Cambria Math"/>
                <a:cs typeface="Cambria Math"/>
              </a:rPr>
              <a:t>]</a:t>
            </a:r>
            <a:endParaRPr baseline="1984" sz="2100">
              <a:latin typeface="Cambria Math"/>
              <a:cs typeface="Cambria Math"/>
            </a:endParaRPr>
          </a:p>
        </p:txBody>
      </p:sp>
      <p:sp>
        <p:nvSpPr>
          <p:cNvPr id="27" name="object 27"/>
          <p:cNvSpPr/>
          <p:nvPr/>
        </p:nvSpPr>
        <p:spPr>
          <a:xfrm>
            <a:off x="3897503" y="3603370"/>
            <a:ext cx="2384171" cy="0"/>
          </a:xfrm>
          <a:custGeom>
            <a:avLst/>
            <a:gdLst/>
            <a:ahLst/>
            <a:cxnLst/>
            <a:rect l="l" t="t" r="r" b="b"/>
            <a:pathLst>
              <a:path w="2384171" h="0">
                <a:moveTo>
                  <a:pt x="0" y="0"/>
                </a:moveTo>
                <a:lnTo>
                  <a:pt x="2384171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8" name="object 28"/>
          <p:cNvSpPr txBox="1"/>
          <p:nvPr/>
        </p:nvSpPr>
        <p:spPr>
          <a:xfrm>
            <a:off x="444500" y="3957446"/>
            <a:ext cx="4851400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baseline="-9259" sz="1350" spc="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=0,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baseline="-9259" sz="1350" spc="-22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9259" sz="1350" spc="0">
                <a:latin typeface="Times New Roman"/>
                <a:cs typeface="Times New Roman"/>
              </a:rPr>
              <a:t>r </a:t>
            </a:r>
            <a:r>
              <a:rPr dirty="0" smtClean="0" baseline="-9259" sz="1350" spc="-157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=-</a:t>
            </a:r>
            <a:r>
              <a:rPr dirty="0" smtClean="0" sz="1400" spc="-5">
                <a:latin typeface="Times New Roman"/>
                <a:cs typeface="Times New Roman"/>
              </a:rPr>
              <a:t>X</a:t>
            </a:r>
            <a:r>
              <a:rPr dirty="0" smtClean="0" baseline="-9259" sz="1350" spc="0">
                <a:latin typeface="Times New Roman"/>
                <a:cs typeface="Times New Roman"/>
              </a:rPr>
              <a:t>A</a:t>
            </a:r>
            <a:r>
              <a:rPr dirty="0" smtClean="0" baseline="-9259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fer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2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/>
          <p:nvPr/>
        </p:nvSpPr>
        <p:spPr>
          <a:xfrm>
            <a:off x="2307589" y="4589398"/>
            <a:ext cx="385876" cy="0"/>
          </a:xfrm>
          <a:custGeom>
            <a:avLst/>
            <a:gdLst/>
            <a:ahLst/>
            <a:cxnLst/>
            <a:rect l="l" t="t" r="r" b="b"/>
            <a:pathLst>
              <a:path w="385876" h="0">
                <a:moveTo>
                  <a:pt x="0" y="0"/>
                </a:moveTo>
                <a:lnTo>
                  <a:pt x="38587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0" name="object 30"/>
          <p:cNvSpPr txBox="1"/>
          <p:nvPr/>
        </p:nvSpPr>
        <p:spPr>
          <a:xfrm>
            <a:off x="1875789" y="4461890"/>
            <a:ext cx="381127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2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4� </a:t>
            </a:r>
            <a:r>
              <a:rPr dirty="0" smtClean="0" baseline="-37698" sz="2100" spc="-3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r>
              <a:rPr dirty="0" smtClean="0" baseline="-37698" sz="2100" spc="1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��</a:t>
            </a:r>
            <a:r>
              <a:rPr dirty="0" smtClean="0" sz="1400" spc="0">
                <a:latin typeface="Cambria Math"/>
                <a:cs typeface="Cambria Math"/>
              </a:rPr>
              <a:t>� 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5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�����</a:t>
            </a:r>
            <a:r>
              <a:rPr dirty="0" smtClean="0" sz="14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2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2386329" y="4260722"/>
            <a:ext cx="220979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>
                <a:latin typeface="Cambria Math"/>
                <a:cs typeface="Cambria Math"/>
              </a:rPr>
              <a:t>𝑉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2505201" y="4668138"/>
            <a:ext cx="927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444500" y="4938902"/>
            <a:ext cx="4721860" cy="2330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(</a:t>
            </a:r>
            <a:r>
              <a:rPr dirty="0" smtClean="0" sz="1400" spc="5">
                <a:latin typeface="Times New Roman"/>
                <a:cs typeface="Times New Roman"/>
              </a:rPr>
              <a:t>X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=-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baseline="-9259" sz="1350" spc="0">
                <a:latin typeface="Times New Roman"/>
                <a:cs typeface="Times New Roman"/>
              </a:rPr>
              <a:t>A</a:t>
            </a:r>
            <a:r>
              <a:rPr dirty="0" smtClean="0" baseline="-9259" sz="1350" spc="157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&amp; </a:t>
            </a:r>
            <a:r>
              <a:rPr dirty="0" smtClean="0" sz="1400" spc="5">
                <a:latin typeface="Times New Roman"/>
                <a:cs typeface="Times New Roman"/>
              </a:rPr>
              <a:t>R</a:t>
            </a:r>
            <a:r>
              <a:rPr dirty="0" smtClean="0" baseline="-9259" sz="1350" spc="-1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=0) ante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1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/>
          <p:nvPr/>
        </p:nvSpPr>
        <p:spPr>
          <a:xfrm>
            <a:off x="3585083" y="5570854"/>
            <a:ext cx="286512" cy="0"/>
          </a:xfrm>
          <a:custGeom>
            <a:avLst/>
            <a:gdLst/>
            <a:ahLst/>
            <a:cxnLst/>
            <a:rect l="l" t="t" r="r" b="b"/>
            <a:pathLst>
              <a:path w="286512" h="0">
                <a:moveTo>
                  <a:pt x="0" y="0"/>
                </a:moveTo>
                <a:lnTo>
                  <a:pt x="286512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5" name="object 35"/>
          <p:cNvSpPr txBox="1"/>
          <p:nvPr/>
        </p:nvSpPr>
        <p:spPr>
          <a:xfrm>
            <a:off x="3153282" y="5443346"/>
            <a:ext cx="1243330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 </a:t>
            </a:r>
            <a:r>
              <a:rPr dirty="0" smtClean="0" baseline="-37698" sz="2100" spc="-22">
                <a:latin typeface="Cambria Math"/>
                <a:cs typeface="Cambria Math"/>
              </a:rPr>
              <a:t> </a:t>
            </a:r>
            <a:r>
              <a:rPr dirty="0" smtClean="0" baseline="-37698" sz="2100" spc="0">
                <a:latin typeface="Cambria Math"/>
                <a:cs typeface="Cambria Math"/>
              </a:rPr>
              <a:t>�</a:t>
            </a:r>
            <a:r>
              <a:rPr dirty="0" smtClean="0" baseline="-37698" sz="2100" spc="15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4𝐴</a:t>
            </a:r>
            <a:r>
              <a:rPr dirty="0" smtClean="0" baseline="-16666" sz="1500" spc="-15">
                <a:latin typeface="Cambria Math"/>
                <a:cs typeface="Cambria Math"/>
              </a:rPr>
              <a:t>𝑒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3615054" y="5242178"/>
            <a:ext cx="220979" cy="2901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9841" sz="2100">
                <a:latin typeface="Cambria Math"/>
                <a:cs typeface="Cambria Math"/>
              </a:rPr>
              <a:t>𝑉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3683634" y="5649594"/>
            <a:ext cx="927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38" name="object 38"/>
          <p:cNvSpPr/>
          <p:nvPr/>
        </p:nvSpPr>
        <p:spPr>
          <a:xfrm>
            <a:off x="914704" y="6157086"/>
            <a:ext cx="1443227" cy="0"/>
          </a:xfrm>
          <a:custGeom>
            <a:avLst/>
            <a:gdLst/>
            <a:ahLst/>
            <a:cxnLst/>
            <a:rect l="l" t="t" r="r" b="b"/>
            <a:pathLst>
              <a:path w="1443227" h="0">
                <a:moveTo>
                  <a:pt x="0" y="0"/>
                </a:moveTo>
                <a:lnTo>
                  <a:pt x="1443227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9" name="object 39"/>
          <p:cNvSpPr/>
          <p:nvPr/>
        </p:nvSpPr>
        <p:spPr>
          <a:xfrm>
            <a:off x="2357882" y="6159372"/>
            <a:ext cx="89916" cy="0"/>
          </a:xfrm>
          <a:custGeom>
            <a:avLst/>
            <a:gdLst/>
            <a:ahLst/>
            <a:cxnLst/>
            <a:rect l="l" t="t" r="r" b="b"/>
            <a:pathLst>
              <a:path w="89916" h="0">
                <a:moveTo>
                  <a:pt x="0" y="0"/>
                </a:moveTo>
                <a:lnTo>
                  <a:pt x="8991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2447798" y="6157086"/>
            <a:ext cx="135940" cy="0"/>
          </a:xfrm>
          <a:custGeom>
            <a:avLst/>
            <a:gdLst/>
            <a:ahLst/>
            <a:cxnLst/>
            <a:rect l="l" t="t" r="r" b="b"/>
            <a:pathLst>
              <a:path w="135940" h="0">
                <a:moveTo>
                  <a:pt x="0" y="0"/>
                </a:moveTo>
                <a:lnTo>
                  <a:pt x="135940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1" name="object 41"/>
          <p:cNvSpPr txBox="1"/>
          <p:nvPr/>
        </p:nvSpPr>
        <p:spPr>
          <a:xfrm>
            <a:off x="673100" y="5934836"/>
            <a:ext cx="6440170" cy="10039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472" sz="2400" spc="-7" b="1">
                <a:latin typeface="Times New Roman"/>
                <a:cs typeface="Times New Roman"/>
              </a:rPr>
              <a:t>3</a:t>
            </a:r>
            <a:r>
              <a:rPr dirty="0" smtClean="0" baseline="3472" sz="2400" spc="-15" b="1">
                <a:latin typeface="Times New Roman"/>
                <a:cs typeface="Times New Roman"/>
              </a:rPr>
              <a:t>-</a:t>
            </a:r>
            <a:r>
              <a:rPr dirty="0" smtClean="0" baseline="3472" sz="2400" spc="97" b="1">
                <a:latin typeface="Times New Roman"/>
                <a:cs typeface="Times New Roman"/>
              </a:rPr>
              <a:t> </a:t>
            </a:r>
            <a:r>
              <a:rPr dirty="0" smtClean="0" baseline="3472" sz="2400" spc="-22" b="1">
                <a:latin typeface="Times New Roman"/>
                <a:cs typeface="Times New Roman"/>
              </a:rPr>
              <a:t>L</a:t>
            </a:r>
            <a:r>
              <a:rPr dirty="0" smtClean="0" baseline="3472" sz="2400" spc="-7" b="1">
                <a:latin typeface="Times New Roman"/>
                <a:cs typeface="Times New Roman"/>
              </a:rPr>
              <a:t>o</a:t>
            </a:r>
            <a:r>
              <a:rPr dirty="0" smtClean="0" baseline="3472" sz="2400" spc="-15" b="1">
                <a:latin typeface="Times New Roman"/>
                <a:cs typeface="Times New Roman"/>
              </a:rPr>
              <a:t>ss</a:t>
            </a:r>
            <a:r>
              <a:rPr dirty="0" smtClean="0" baseline="3472" sz="2400" spc="-15" b="1">
                <a:latin typeface="Times New Roman"/>
                <a:cs typeface="Times New Roman"/>
              </a:rPr>
              <a:t> </a:t>
            </a:r>
            <a:r>
              <a:rPr dirty="0" smtClean="0" baseline="3472" sz="2400" spc="-15" b="1">
                <a:latin typeface="Times New Roman"/>
                <a:cs typeface="Times New Roman"/>
              </a:rPr>
              <a:t>Aper</a:t>
            </a:r>
            <a:r>
              <a:rPr dirty="0" smtClean="0" baseline="3472" sz="2400" spc="-30" b="1">
                <a:latin typeface="Times New Roman"/>
                <a:cs typeface="Times New Roman"/>
              </a:rPr>
              <a:t>t</a:t>
            </a:r>
            <a:r>
              <a:rPr dirty="0" smtClean="0" baseline="3472" sz="2400" spc="-15" b="1">
                <a:latin typeface="Times New Roman"/>
                <a:cs typeface="Times New Roman"/>
              </a:rPr>
              <a:t>ure</a:t>
            </a:r>
            <a:r>
              <a:rPr dirty="0" smtClean="0" baseline="3472" sz="2400" spc="7" b="1">
                <a:latin typeface="Times New Roman"/>
                <a:cs typeface="Times New Roman"/>
              </a:rPr>
              <a:t> </a:t>
            </a:r>
            <a:r>
              <a:rPr dirty="0" smtClean="0" baseline="3472" sz="2400" spc="-22" b="1">
                <a:latin typeface="Times New Roman"/>
                <a:cs typeface="Times New Roman"/>
              </a:rPr>
              <a:t>A</a:t>
            </a:r>
            <a:r>
              <a:rPr dirty="0" smtClean="0" sz="1050" spc="-15" b="1">
                <a:latin typeface="Times New Roman"/>
                <a:cs typeface="Times New Roman"/>
              </a:rPr>
              <a:t>L</a:t>
            </a:r>
            <a:r>
              <a:rPr dirty="0" smtClean="0" baseline="3472" sz="2400" spc="-22" b="1">
                <a:latin typeface="Times New Roman"/>
                <a:cs typeface="Times New Roman"/>
              </a:rPr>
              <a:t>:</a:t>
            </a:r>
            <a:r>
              <a:rPr dirty="0" smtClean="0" baseline="3472" sz="2400" spc="-15" b="1">
                <a:latin typeface="Times New Roman"/>
                <a:cs typeface="Times New Roman"/>
              </a:rPr>
              <a:t>-</a:t>
            </a:r>
            <a:endParaRPr baseline="3472" sz="2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63"/>
              </a:spcBef>
            </a:pPr>
            <a:endParaRPr sz="1100"/>
          </a:p>
          <a:p>
            <a:pPr marL="12700" marR="12700">
              <a:lnSpc>
                <a:spcPts val="1639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pa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receiv</a:t>
            </a:r>
            <a:r>
              <a:rPr dirty="0" smtClean="0" sz="1400" spc="-5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uct</a:t>
            </a:r>
            <a:r>
              <a:rPr dirty="0" smtClean="0" sz="1400" spc="-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y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t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na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l</a:t>
            </a:r>
            <a:r>
              <a:rPr dirty="0" smtClean="0" sz="1400" spc="-10" i="1">
                <a:latin typeface="Times New Roman"/>
                <a:cs typeface="Times New Roman"/>
              </a:rPr>
              <a:t>o</a:t>
            </a:r>
            <a:r>
              <a:rPr dirty="0" smtClean="0" sz="1400" spc="-10" i="1">
                <a:latin typeface="Times New Roman"/>
                <a:cs typeface="Times New Roman"/>
              </a:rPr>
              <a:t>s</a:t>
            </a:r>
            <a:r>
              <a:rPr dirty="0" smtClean="0" sz="1400" spc="0" i="1">
                <a:latin typeface="Times New Roman"/>
                <a:cs typeface="Times New Roman"/>
              </a:rPr>
              <a:t>s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r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1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5" i="1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),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5">
                <a:latin typeface="Times New Roman"/>
                <a:cs typeface="Times New Roman"/>
              </a:rPr>
              <a:t>R</a:t>
            </a:r>
            <a:r>
              <a:rPr dirty="0" smtClean="0" baseline="-9259" sz="1350" spc="-15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Cambria Math"/>
                <a:cs typeface="Cambria Math"/>
              </a:rPr>
              <a:t>≠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-10">
                <a:latin typeface="Cambria Math"/>
                <a:cs typeface="Cambria Math"/>
              </a:rPr>
              <a:t>0</a:t>
            </a:r>
            <a:r>
              <a:rPr dirty="0" smtClean="0" sz="1400" spc="0">
                <a:latin typeface="Times New Roman"/>
                <a:cs typeface="Times New Roman"/>
              </a:rPr>
              <a:t>.</a:t>
            </a:r>
            <a:endParaRPr sz="1400">
              <a:latin typeface="Times New Roman"/>
              <a:cs typeface="Times New Roman"/>
            </a:endParaRPr>
          </a:p>
          <a:p>
            <a:pPr algn="ctr" marR="1270">
              <a:lnSpc>
                <a:spcPts val="1270"/>
              </a:lnSpc>
            </a:pPr>
            <a:r>
              <a:rPr dirty="0" smtClean="0" sz="1100">
                <a:latin typeface="Cambria Math"/>
                <a:cs typeface="Cambria Math"/>
              </a:rPr>
              <a:t>𝑷</a:t>
            </a:r>
            <a:r>
              <a:rPr dirty="0" smtClean="0" baseline="-17361" sz="1200">
                <a:latin typeface="Cambria Math"/>
                <a:cs typeface="Cambria Math"/>
              </a:rPr>
              <a:t>𝑳</a:t>
            </a:r>
            <a:r>
              <a:rPr dirty="0" smtClean="0" sz="1100">
                <a:latin typeface="Cambria Math"/>
                <a:cs typeface="Cambria Math"/>
              </a:rPr>
              <a:t>=</a:t>
            </a:r>
            <a:r>
              <a:rPr dirty="0" smtClean="0" sz="1100" spc="60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�</a:t>
            </a:r>
            <a:r>
              <a:rPr dirty="0" smtClean="0" sz="1100" spc="-5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𝑨</a:t>
            </a:r>
            <a:r>
              <a:rPr dirty="0" smtClean="0" baseline="-17361" sz="1200" spc="0">
                <a:latin typeface="Cambria Math"/>
                <a:cs typeface="Cambria Math"/>
              </a:rPr>
              <a:t>𝑳</a:t>
            </a:r>
            <a:endParaRPr baseline="-17361" sz="1200">
              <a:latin typeface="Cambria Math"/>
              <a:cs typeface="Cambria Math"/>
            </a:endParaRPr>
          </a:p>
        </p:txBody>
      </p:sp>
      <p:sp>
        <p:nvSpPr>
          <p:cNvPr id="42" name="object 42"/>
          <p:cNvSpPr txBox="1"/>
          <p:nvPr/>
        </p:nvSpPr>
        <p:spPr>
          <a:xfrm>
            <a:off x="2296414" y="7217536"/>
            <a:ext cx="323850" cy="201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 Math"/>
                <a:cs typeface="Cambria Math"/>
              </a:rPr>
              <a:t>𝑨</a:t>
            </a:r>
            <a:r>
              <a:rPr dirty="0" smtClean="0" baseline="-17361" sz="1200">
                <a:latin typeface="Cambria Math"/>
                <a:cs typeface="Cambria Math"/>
              </a:rPr>
              <a:t>𝑳</a:t>
            </a:r>
            <a:r>
              <a:rPr dirty="0" smtClean="0" sz="1100">
                <a:latin typeface="Cambria Math"/>
                <a:cs typeface="Cambria Math"/>
              </a:rPr>
              <a:t>=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43" name="object 43"/>
          <p:cNvSpPr txBox="1"/>
          <p:nvPr/>
        </p:nvSpPr>
        <p:spPr>
          <a:xfrm>
            <a:off x="2633598" y="7110856"/>
            <a:ext cx="288925" cy="2012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 Math"/>
                <a:cs typeface="Cambria Math"/>
              </a:rPr>
              <a:t>𝑰</a:t>
            </a:r>
            <a:r>
              <a:rPr dirty="0" smtClean="0" baseline="27777" sz="1200">
                <a:latin typeface="Cambria Math"/>
                <a:cs typeface="Cambria Math"/>
              </a:rPr>
              <a:t>𝟐</a:t>
            </a:r>
            <a:r>
              <a:rPr dirty="0" smtClean="0" sz="1100" spc="-5">
                <a:latin typeface="Cambria Math"/>
                <a:cs typeface="Cambria Math"/>
              </a:rPr>
              <a:t>�</a:t>
            </a:r>
            <a:r>
              <a:rPr dirty="0" smtClean="0" baseline="-17361" sz="1200" spc="0">
                <a:latin typeface="Cambria Math"/>
                <a:cs typeface="Cambria Math"/>
              </a:rPr>
              <a:t>𝒍</a:t>
            </a:r>
            <a:endParaRPr baseline="-17361" sz="1200">
              <a:latin typeface="Cambria Math"/>
              <a:cs typeface="Cambria Math"/>
            </a:endParaRPr>
          </a:p>
        </p:txBody>
      </p:sp>
      <p:sp>
        <p:nvSpPr>
          <p:cNvPr id="44" name="object 44"/>
          <p:cNvSpPr txBox="1"/>
          <p:nvPr/>
        </p:nvSpPr>
        <p:spPr>
          <a:xfrm>
            <a:off x="2728086" y="7312025"/>
            <a:ext cx="105410" cy="17907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 Math"/>
                <a:cs typeface="Cambria Math"/>
              </a:rPr>
              <a:t>�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45" name="object 45"/>
          <p:cNvSpPr/>
          <p:nvPr/>
        </p:nvSpPr>
        <p:spPr>
          <a:xfrm>
            <a:off x="2646298" y="7317613"/>
            <a:ext cx="268224" cy="0"/>
          </a:xfrm>
          <a:custGeom>
            <a:avLst/>
            <a:gdLst/>
            <a:ahLst/>
            <a:cxnLst/>
            <a:rect l="l" t="t" r="r" b="b"/>
            <a:pathLst>
              <a:path w="268224" h="0">
                <a:moveTo>
                  <a:pt x="0" y="0"/>
                </a:moveTo>
                <a:lnTo>
                  <a:pt x="26822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46" name="object 46"/>
          <p:cNvSpPr txBox="1"/>
          <p:nvPr/>
        </p:nvSpPr>
        <p:spPr>
          <a:xfrm>
            <a:off x="2941447" y="7217536"/>
            <a:ext cx="2553970" cy="3492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075"/>
              </a:lnSpc>
            </a:pPr>
            <a:r>
              <a:rPr dirty="0" smtClean="0" sz="1100">
                <a:latin typeface="Cambria Math"/>
                <a:cs typeface="Cambria Math"/>
              </a:rPr>
              <a:t>=</a:t>
            </a:r>
            <a:endParaRPr sz="1100">
              <a:latin typeface="Cambria Math"/>
              <a:cs typeface="Cambria Math"/>
            </a:endParaRPr>
          </a:p>
          <a:p>
            <a:pPr marL="155575">
              <a:lnSpc>
                <a:spcPts val="1600"/>
              </a:lnSpc>
            </a:pPr>
            <a:r>
              <a:rPr dirty="0" smtClean="0" sz="1400">
                <a:latin typeface="Cambria Math"/>
                <a:cs typeface="Cambria Math"/>
              </a:rPr>
              <a:t>[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5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15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r>
              <a:rPr dirty="0" smtClean="0" sz="1400" spc="5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41666" sz="1500" spc="-15">
                <a:latin typeface="Cambria Math"/>
                <a:cs typeface="Cambria Math"/>
              </a:rPr>
              <a:t>2</a:t>
            </a:r>
            <a:r>
              <a:rPr dirty="0" smtClean="0" baseline="41666" sz="1500" spc="8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65">
                <a:latin typeface="Cambria Math"/>
                <a:cs typeface="Cambria Math"/>
              </a:rPr>
              <a:t> </a:t>
            </a:r>
            <a:r>
              <a:rPr dirty="0" smtClean="0" sz="1100" spc="7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𝑋+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41666" sz="1500" spc="52">
                <a:latin typeface="Cambria Math"/>
                <a:cs typeface="Cambria Math"/>
              </a:rPr>
              <a:t>2</a:t>
            </a:r>
            <a:r>
              <a:rPr dirty="0" smtClean="0" sz="1100" spc="30">
                <a:latin typeface="Cambria Math"/>
                <a:cs typeface="Cambria Math"/>
              </a:rPr>
              <a:t>]</a:t>
            </a:r>
            <a:r>
              <a:rPr dirty="0" smtClean="0" sz="1100" spc="-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47" name="object 47"/>
          <p:cNvSpPr txBox="1"/>
          <p:nvPr/>
        </p:nvSpPr>
        <p:spPr>
          <a:xfrm>
            <a:off x="4090542" y="7072756"/>
            <a:ext cx="393700" cy="2482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baseline="-13888" sz="1500" spc="-15">
                <a:latin typeface="Cambria Math"/>
                <a:cs typeface="Cambria Math"/>
              </a:rPr>
              <a:t>𝐿</a:t>
            </a:r>
            <a:endParaRPr baseline="-13888" sz="1500">
              <a:latin typeface="Cambria Math"/>
              <a:cs typeface="Cambria Math"/>
            </a:endParaRPr>
          </a:p>
        </p:txBody>
      </p:sp>
      <p:sp>
        <p:nvSpPr>
          <p:cNvPr id="48" name="object 48"/>
          <p:cNvSpPr txBox="1"/>
          <p:nvPr/>
        </p:nvSpPr>
        <p:spPr>
          <a:xfrm>
            <a:off x="4202048" y="7036688"/>
            <a:ext cx="9588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49" name="object 49"/>
          <p:cNvSpPr txBox="1"/>
          <p:nvPr/>
        </p:nvSpPr>
        <p:spPr>
          <a:xfrm>
            <a:off x="3334639" y="7429880"/>
            <a:ext cx="183261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400685" algn="l"/>
                <a:tab pos="775970" algn="l"/>
                <a:tab pos="1349375" algn="l"/>
                <a:tab pos="1739264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baseline="2777" sz="1500" spc="-15">
                <a:latin typeface="Cambria Math"/>
                <a:cs typeface="Cambria Math"/>
              </a:rPr>
              <a:t>�</a:t>
            </a:r>
            <a:r>
              <a:rPr dirty="0" smtClean="0" baseline="2777" sz="1500" spc="-15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𝐴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3097402" y="7317613"/>
            <a:ext cx="2385314" cy="0"/>
          </a:xfrm>
          <a:custGeom>
            <a:avLst/>
            <a:gdLst/>
            <a:ahLst/>
            <a:cxnLst/>
            <a:rect l="l" t="t" r="r" b="b"/>
            <a:pathLst>
              <a:path w="2385314" h="0">
                <a:moveTo>
                  <a:pt x="0" y="0"/>
                </a:moveTo>
                <a:lnTo>
                  <a:pt x="2385314" y="0"/>
                </a:lnTo>
              </a:path>
            </a:pathLst>
          </a:custGeom>
          <a:ln w="10413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914704" y="7991982"/>
            <a:ext cx="4062095" cy="0"/>
          </a:xfrm>
          <a:custGeom>
            <a:avLst/>
            <a:gdLst/>
            <a:ahLst/>
            <a:cxnLst/>
            <a:rect l="l" t="t" r="r" b="b"/>
            <a:pathLst>
              <a:path w="4062095" h="0">
                <a:moveTo>
                  <a:pt x="0" y="0"/>
                </a:moveTo>
                <a:lnTo>
                  <a:pt x="4062095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4976748" y="7994268"/>
            <a:ext cx="97536" cy="0"/>
          </a:xfrm>
          <a:custGeom>
            <a:avLst/>
            <a:gdLst/>
            <a:ahLst/>
            <a:cxnLst/>
            <a:rect l="l" t="t" r="r" b="b"/>
            <a:pathLst>
              <a:path w="97536" h="0">
                <a:moveTo>
                  <a:pt x="0" y="0"/>
                </a:moveTo>
                <a:lnTo>
                  <a:pt x="97536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5074284" y="7991982"/>
            <a:ext cx="135636" cy="0"/>
          </a:xfrm>
          <a:custGeom>
            <a:avLst/>
            <a:gdLst/>
            <a:ahLst/>
            <a:cxnLst/>
            <a:rect l="l" t="t" r="r" b="b"/>
            <a:pathLst>
              <a:path w="135636" h="0">
                <a:moveTo>
                  <a:pt x="0" y="0"/>
                </a:moveTo>
                <a:lnTo>
                  <a:pt x="135636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4" name="object 54"/>
          <p:cNvSpPr txBox="1"/>
          <p:nvPr/>
        </p:nvSpPr>
        <p:spPr>
          <a:xfrm>
            <a:off x="673100" y="7769732"/>
            <a:ext cx="6442075" cy="12052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906270">
              <a:lnSpc>
                <a:spcPct val="100000"/>
              </a:lnSpc>
            </a:pPr>
            <a:r>
              <a:rPr dirty="0" smtClean="0" baseline="3472" sz="2400" spc="-7" b="1">
                <a:latin typeface="Times New Roman"/>
                <a:cs typeface="Times New Roman"/>
              </a:rPr>
              <a:t>4</a:t>
            </a:r>
            <a:r>
              <a:rPr dirty="0" smtClean="0" baseline="3472" sz="2400" spc="-15" b="1">
                <a:latin typeface="Times New Roman"/>
                <a:cs typeface="Times New Roman"/>
              </a:rPr>
              <a:t>-</a:t>
            </a:r>
            <a:r>
              <a:rPr dirty="0" smtClean="0" baseline="3472" sz="2400" spc="97" b="1">
                <a:latin typeface="Times New Roman"/>
                <a:cs typeface="Times New Roman"/>
              </a:rPr>
              <a:t> </a:t>
            </a:r>
            <a:r>
              <a:rPr dirty="0" smtClean="0" baseline="3472" sz="2400" spc="-15" b="1">
                <a:latin typeface="Times New Roman"/>
                <a:cs typeface="Times New Roman"/>
              </a:rPr>
              <a:t>Collecting</a:t>
            </a:r>
            <a:r>
              <a:rPr dirty="0" smtClean="0" baseline="3472" sz="2400" spc="-7" b="1">
                <a:latin typeface="Times New Roman"/>
                <a:cs typeface="Times New Roman"/>
              </a:rPr>
              <a:t> </a:t>
            </a:r>
            <a:r>
              <a:rPr dirty="0" smtClean="0" baseline="3472" sz="2400" spc="-15" b="1">
                <a:latin typeface="Times New Roman"/>
                <a:cs typeface="Times New Roman"/>
              </a:rPr>
              <a:t>A</a:t>
            </a:r>
            <a:r>
              <a:rPr dirty="0" smtClean="0" baseline="3472" sz="2400" spc="-15" b="1">
                <a:latin typeface="Times New Roman"/>
                <a:cs typeface="Times New Roman"/>
              </a:rPr>
              <a:t>pert</a:t>
            </a:r>
            <a:r>
              <a:rPr dirty="0" smtClean="0" baseline="3472" sz="2400" spc="-7" b="1">
                <a:latin typeface="Times New Roman"/>
                <a:cs typeface="Times New Roman"/>
              </a:rPr>
              <a:t>u</a:t>
            </a:r>
            <a:r>
              <a:rPr dirty="0" smtClean="0" baseline="3472" sz="2400" spc="-15" b="1">
                <a:latin typeface="Times New Roman"/>
                <a:cs typeface="Times New Roman"/>
              </a:rPr>
              <a:t>re</a:t>
            </a:r>
            <a:r>
              <a:rPr dirty="0" smtClean="0" baseline="3472" sz="2400" spc="-15" b="1">
                <a:latin typeface="Times New Roman"/>
                <a:cs typeface="Times New Roman"/>
              </a:rPr>
              <a:t> </a:t>
            </a:r>
            <a:r>
              <a:rPr dirty="0" smtClean="0" baseline="3472" sz="2400" spc="-15" b="1">
                <a:latin typeface="Times New Roman"/>
                <a:cs typeface="Times New Roman"/>
              </a:rPr>
              <a:t>(</a:t>
            </a:r>
            <a:r>
              <a:rPr dirty="0" smtClean="0" baseline="3472" sz="2400" spc="-15" b="1">
                <a:latin typeface="Times New Roman"/>
                <a:cs typeface="Times New Roman"/>
              </a:rPr>
              <a:t>A</a:t>
            </a:r>
            <a:r>
              <a:rPr dirty="0" smtClean="0" baseline="3472" sz="2400" spc="-15" b="1">
                <a:latin typeface="Times New Roman"/>
                <a:cs typeface="Times New Roman"/>
              </a:rPr>
              <a:t>ntenna</a:t>
            </a:r>
            <a:r>
              <a:rPr dirty="0" smtClean="0" baseline="3472" sz="2400" spc="15" b="1">
                <a:latin typeface="Times New Roman"/>
                <a:cs typeface="Times New Roman"/>
              </a:rPr>
              <a:t> </a:t>
            </a:r>
            <a:r>
              <a:rPr dirty="0" smtClean="0" baseline="3472" sz="2400" spc="-15" b="1">
                <a:latin typeface="Times New Roman"/>
                <a:cs typeface="Times New Roman"/>
              </a:rPr>
              <a:t>Cap</a:t>
            </a:r>
            <a:r>
              <a:rPr dirty="0" smtClean="0" baseline="3472" sz="2400" spc="-7" b="1">
                <a:latin typeface="Times New Roman"/>
                <a:cs typeface="Times New Roman"/>
              </a:rPr>
              <a:t>t</a:t>
            </a:r>
            <a:r>
              <a:rPr dirty="0" smtClean="0" baseline="3472" sz="2400" spc="-15" b="1">
                <a:latin typeface="Times New Roman"/>
                <a:cs typeface="Times New Roman"/>
              </a:rPr>
              <a:t>ure</a:t>
            </a:r>
            <a:r>
              <a:rPr dirty="0" smtClean="0" baseline="3472" sz="2400" spc="-7" b="1">
                <a:latin typeface="Times New Roman"/>
                <a:cs typeface="Times New Roman"/>
              </a:rPr>
              <a:t> </a:t>
            </a:r>
            <a:r>
              <a:rPr dirty="0" smtClean="0" baseline="3472" sz="2400" spc="-22" b="1">
                <a:latin typeface="Times New Roman"/>
                <a:cs typeface="Times New Roman"/>
              </a:rPr>
              <a:t>A</a:t>
            </a:r>
            <a:r>
              <a:rPr dirty="0" smtClean="0" baseline="3472" sz="2400" spc="-7" b="1">
                <a:latin typeface="Times New Roman"/>
                <a:cs typeface="Times New Roman"/>
              </a:rPr>
              <a:t>r</a:t>
            </a:r>
            <a:r>
              <a:rPr dirty="0" smtClean="0" baseline="3472" sz="2400" spc="-15" b="1">
                <a:latin typeface="Times New Roman"/>
                <a:cs typeface="Times New Roman"/>
              </a:rPr>
              <a:t>ea)</a:t>
            </a:r>
            <a:r>
              <a:rPr dirty="0" smtClean="0" baseline="3472" sz="2400" spc="-30" b="1">
                <a:latin typeface="Times New Roman"/>
                <a:cs typeface="Times New Roman"/>
              </a:rPr>
              <a:t>A</a:t>
            </a:r>
            <a:r>
              <a:rPr dirty="0" smtClean="0" sz="1050" spc="5" b="1">
                <a:latin typeface="Times New Roman"/>
                <a:cs typeface="Times New Roman"/>
              </a:rPr>
              <a:t>C</a:t>
            </a:r>
            <a:r>
              <a:rPr dirty="0" smtClean="0" baseline="3472" sz="2400" spc="-22" b="1">
                <a:latin typeface="Times New Roman"/>
                <a:cs typeface="Times New Roman"/>
              </a:rPr>
              <a:t>:</a:t>
            </a:r>
            <a:r>
              <a:rPr dirty="0" smtClean="0" baseline="3472" sz="2400" spc="-15" b="1">
                <a:latin typeface="Times New Roman"/>
                <a:cs typeface="Times New Roman"/>
              </a:rPr>
              <a:t>-</a:t>
            </a:r>
            <a:endParaRPr baseline="3472" sz="2400">
              <a:latin typeface="Times New Roman"/>
              <a:cs typeface="Times New Roman"/>
            </a:endParaRPr>
          </a:p>
          <a:p>
            <a:pPr>
              <a:lnSpc>
                <a:spcPts val="1100"/>
              </a:lnSpc>
              <a:spcBef>
                <a:spcPts val="58"/>
              </a:spcBef>
            </a:pPr>
            <a:endParaRPr sz="1100"/>
          </a:p>
          <a:p>
            <a:pPr algn="just" marL="12700" marR="12700">
              <a:lnSpc>
                <a:spcPct val="958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tal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(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8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9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9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8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0">
                <a:latin typeface="Times New Roman"/>
                <a:cs typeface="Times New Roman"/>
              </a:rPr>
              <a:t> sc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red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+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rm</a:t>
            </a:r>
            <a:r>
              <a:rPr dirty="0" smtClean="0" sz="1400" spc="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hea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)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3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def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4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den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and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0" i="1">
                <a:latin typeface="Times New Roman"/>
                <a:cs typeface="Times New Roman"/>
              </a:rPr>
              <a:t>nt</a:t>
            </a:r>
            <a:r>
              <a:rPr dirty="0" smtClean="0" sz="1400" spc="-15" i="1">
                <a:latin typeface="Times New Roman"/>
                <a:cs typeface="Times New Roman"/>
              </a:rPr>
              <a:t>e</a:t>
            </a:r>
            <a:r>
              <a:rPr dirty="0" smtClean="0" sz="1400" spc="0" i="1">
                <a:latin typeface="Times New Roman"/>
                <a:cs typeface="Times New Roman"/>
              </a:rPr>
              <a:t>n</a:t>
            </a:r>
            <a:r>
              <a:rPr dirty="0" smtClean="0" sz="1400" spc="-10" i="1">
                <a:latin typeface="Times New Roman"/>
                <a:cs typeface="Times New Roman"/>
              </a:rPr>
              <a:t>n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5" i="1">
                <a:latin typeface="Times New Roman"/>
                <a:cs typeface="Times New Roman"/>
              </a:rPr>
              <a:t> 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sz="1400" spc="-10" i="1">
                <a:latin typeface="Times New Roman"/>
                <a:cs typeface="Times New Roman"/>
              </a:rPr>
              <a:t>t</a:t>
            </a:r>
            <a:r>
              <a:rPr dirty="0" smtClean="0" sz="1400" spc="0" i="1">
                <a:latin typeface="Times New Roman"/>
                <a:cs typeface="Times New Roman"/>
              </a:rPr>
              <a:t>ure</a:t>
            </a:r>
            <a:r>
              <a:rPr dirty="0" smtClean="0" sz="1400" spc="-15" i="1">
                <a:latin typeface="Times New Roman"/>
                <a:cs typeface="Times New Roman"/>
              </a:rPr>
              <a:t> </a:t>
            </a:r>
            <a:r>
              <a:rPr dirty="0" smtClean="0" sz="1400" spc="0" i="1">
                <a:latin typeface="Times New Roman"/>
                <a:cs typeface="Times New Roman"/>
              </a:rPr>
              <a:t>a</a:t>
            </a:r>
            <a:r>
              <a:rPr dirty="0" smtClean="0" sz="1400" spc="-10" i="1">
                <a:latin typeface="Times New Roman"/>
                <a:cs typeface="Times New Roman"/>
              </a:rPr>
              <a:t>r</a:t>
            </a:r>
            <a:r>
              <a:rPr dirty="0" smtClean="0" sz="1400" spc="0" i="1">
                <a:latin typeface="Times New Roman"/>
                <a:cs typeface="Times New Roman"/>
              </a:rPr>
              <a:t>ea</a:t>
            </a:r>
            <a:r>
              <a:rPr dirty="0" smtClean="0" sz="1400" spc="15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(</a:t>
            </a: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sz="1400" spc="-15" i="1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).</a:t>
            </a:r>
            <a:endParaRPr sz="1400">
              <a:latin typeface="Times New Roman"/>
              <a:cs typeface="Times New Roman"/>
            </a:endParaRPr>
          </a:p>
          <a:p>
            <a:pPr algn="ctr" marR="3810">
              <a:lnSpc>
                <a:spcPct val="100000"/>
              </a:lnSpc>
            </a:pPr>
            <a:r>
              <a:rPr dirty="0" smtClean="0" sz="1100">
                <a:latin typeface="Cambria Math"/>
                <a:cs typeface="Cambria Math"/>
              </a:rPr>
              <a:t>𝑷</a:t>
            </a:r>
            <a:r>
              <a:rPr dirty="0" smtClean="0" baseline="-17361" sz="1200">
                <a:latin typeface="Cambria Math"/>
                <a:cs typeface="Cambria Math"/>
              </a:rPr>
              <a:t>𝑪</a:t>
            </a:r>
            <a:r>
              <a:rPr dirty="0" smtClean="0" sz="1100">
                <a:latin typeface="Cambria Math"/>
                <a:cs typeface="Cambria Math"/>
              </a:rPr>
              <a:t>=</a:t>
            </a:r>
            <a:r>
              <a:rPr dirty="0" smtClean="0" sz="1100" spc="60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�</a:t>
            </a:r>
            <a:r>
              <a:rPr dirty="0" smtClean="0" sz="1100" spc="-5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𝑨</a:t>
            </a:r>
            <a:r>
              <a:rPr dirty="0" smtClean="0" baseline="-17361" sz="1200" spc="0">
                <a:latin typeface="Cambria Math"/>
                <a:cs typeface="Cambria Math"/>
              </a:rPr>
              <a:t>𝑪</a:t>
            </a:r>
            <a:endParaRPr baseline="-17361" sz="1200">
              <a:latin typeface="Cambria Math"/>
              <a:cs typeface="Cambria Math"/>
            </a:endParaRPr>
          </a:p>
        </p:txBody>
      </p:sp>
      <p:sp>
        <p:nvSpPr>
          <p:cNvPr id="55" name="object 55"/>
          <p:cNvSpPr txBox="1"/>
          <p:nvPr/>
        </p:nvSpPr>
        <p:spPr>
          <a:xfrm>
            <a:off x="2026666" y="9279889"/>
            <a:ext cx="1313180" cy="2006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100">
                <a:latin typeface="Cambria Math"/>
                <a:cs typeface="Cambria Math"/>
              </a:rPr>
              <a:t>𝑨</a:t>
            </a:r>
            <a:r>
              <a:rPr dirty="0" smtClean="0" baseline="-17361" sz="1200">
                <a:latin typeface="Cambria Math"/>
                <a:cs typeface="Cambria Math"/>
              </a:rPr>
              <a:t>𝑪</a:t>
            </a:r>
            <a:r>
              <a:rPr dirty="0" smtClean="0" sz="1100">
                <a:latin typeface="Cambria Math"/>
                <a:cs typeface="Cambria Math"/>
              </a:rPr>
              <a:t>=</a:t>
            </a:r>
            <a:r>
              <a:rPr dirty="0" smtClean="0" sz="1100" spc="60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𝑨</a:t>
            </a:r>
            <a:r>
              <a:rPr dirty="0" smtClean="0" baseline="-17361" sz="1200" spc="0">
                <a:latin typeface="Cambria Math"/>
                <a:cs typeface="Cambria Math"/>
              </a:rPr>
              <a:t>� </a:t>
            </a:r>
            <a:r>
              <a:rPr dirty="0" smtClean="0" baseline="-17361" sz="1200" spc="-97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+ 𝑨</a:t>
            </a:r>
            <a:r>
              <a:rPr dirty="0" smtClean="0" baseline="-17361" sz="1200" spc="0">
                <a:latin typeface="Cambria Math"/>
                <a:cs typeface="Cambria Math"/>
              </a:rPr>
              <a:t>𝑳</a:t>
            </a:r>
            <a:r>
              <a:rPr dirty="0" smtClean="0" sz="1100" spc="0">
                <a:latin typeface="Cambria Math"/>
                <a:cs typeface="Cambria Math"/>
              </a:rPr>
              <a:t>+ 𝑨</a:t>
            </a:r>
            <a:r>
              <a:rPr dirty="0" smtClean="0" baseline="-17361" sz="1200" spc="0">
                <a:latin typeface="Cambria Math"/>
                <a:cs typeface="Cambria Math"/>
              </a:rPr>
              <a:t>� </a:t>
            </a:r>
            <a:r>
              <a:rPr dirty="0" smtClean="0" baseline="-17361" sz="1200" spc="-7">
                <a:latin typeface="Cambria Math"/>
                <a:cs typeface="Cambria Math"/>
              </a:rPr>
              <a:t> </a:t>
            </a:r>
            <a:r>
              <a:rPr dirty="0" smtClean="0" sz="1100" spc="0">
                <a:latin typeface="Cambria Math"/>
                <a:cs typeface="Cambria Math"/>
              </a:rPr>
              <a:t>=</a:t>
            </a:r>
            <a:endParaRPr sz="1100">
              <a:latin typeface="Cambria Math"/>
              <a:cs typeface="Cambria Math"/>
            </a:endParaRPr>
          </a:p>
        </p:txBody>
      </p:sp>
      <p:sp>
        <p:nvSpPr>
          <p:cNvPr id="56" name="object 56"/>
          <p:cNvSpPr txBox="1"/>
          <p:nvPr/>
        </p:nvSpPr>
        <p:spPr>
          <a:xfrm>
            <a:off x="3915283" y="9118345"/>
            <a:ext cx="128587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𝑉</a:t>
            </a:r>
            <a:r>
              <a:rPr dirty="0" smtClean="0" baseline="38888" sz="1500" spc="52">
                <a:latin typeface="Cambria Math"/>
                <a:cs typeface="Cambria Math"/>
              </a:rPr>
              <a:t>2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�  </a:t>
            </a:r>
            <a:r>
              <a:rPr dirty="0" smtClean="0" sz="1400" spc="-4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3888" sz="1500" spc="-15">
                <a:latin typeface="Cambria Math"/>
                <a:cs typeface="Cambria Math"/>
              </a:rPr>
              <a:t>�</a:t>
            </a:r>
            <a:r>
              <a:rPr dirty="0" smtClean="0" baseline="-13888" sz="1500" spc="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6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44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7" name="object 57"/>
          <p:cNvSpPr txBox="1"/>
          <p:nvPr/>
        </p:nvSpPr>
        <p:spPr>
          <a:xfrm>
            <a:off x="4291965" y="9230105"/>
            <a:ext cx="100965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000" spc="-10">
                <a:latin typeface="Cambria Math"/>
                <a:cs typeface="Cambria Math"/>
              </a:rPr>
              <a:t>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58" name="object 58"/>
          <p:cNvSpPr txBox="1"/>
          <p:nvPr/>
        </p:nvSpPr>
        <p:spPr>
          <a:xfrm>
            <a:off x="3352927" y="9406331"/>
            <a:ext cx="2411095" cy="24955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[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baseline="-13888" sz="1500" spc="-15">
                <a:latin typeface="Cambria Math"/>
                <a:cs typeface="Cambria Math"/>
              </a:rPr>
              <a:t>�</a:t>
            </a:r>
            <a:r>
              <a:rPr dirty="0" smtClean="0" baseline="-13888" sz="1500" spc="89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1111" sz="1500" spc="-15">
                <a:latin typeface="Cambria Math"/>
                <a:cs typeface="Cambria Math"/>
              </a:rPr>
              <a:t>�</a:t>
            </a:r>
            <a:r>
              <a:rPr dirty="0" smtClean="0" baseline="-11111" sz="15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�</a:t>
            </a:r>
            <a:r>
              <a:rPr dirty="0" smtClean="0" baseline="-16666" sz="1500" spc="44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)  </a:t>
            </a:r>
            <a:r>
              <a:rPr dirty="0" smtClean="0" sz="1400" spc="-9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65">
                <a:latin typeface="Cambria Math"/>
                <a:cs typeface="Cambria Math"/>
              </a:rPr>
              <a:t> </a:t>
            </a:r>
            <a:r>
              <a:rPr dirty="0" smtClean="0" sz="1100" spc="7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baseline="-13888" sz="1500" spc="-15">
                <a:latin typeface="Cambria Math"/>
                <a:cs typeface="Cambria Math"/>
              </a:rPr>
              <a:t>�</a:t>
            </a:r>
            <a:r>
              <a:rPr dirty="0" smtClean="0" baseline="-13888" sz="1500" spc="11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+</a:t>
            </a:r>
            <a:r>
              <a:rPr dirty="0" smtClean="0" sz="1400" spc="-7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𝑋</a:t>
            </a:r>
            <a:r>
              <a:rPr dirty="0" smtClean="0" baseline="-13888" sz="1500" spc="-15">
                <a:latin typeface="Cambria Math"/>
                <a:cs typeface="Cambria Math"/>
              </a:rPr>
              <a:t>𝐴</a:t>
            </a:r>
            <a:r>
              <a:rPr dirty="0" smtClean="0" sz="1400" spc="-10">
                <a:latin typeface="Cambria Math"/>
                <a:cs typeface="Cambria Math"/>
              </a:rPr>
              <a:t>) </a:t>
            </a:r>
            <a:r>
              <a:rPr dirty="0" smtClean="0" sz="1400" spc="-15">
                <a:latin typeface="Cambria Math"/>
                <a:cs typeface="Cambria Math"/>
              </a:rPr>
              <a:t> </a:t>
            </a:r>
            <a:r>
              <a:rPr dirty="0" smtClean="0" sz="1100" spc="30">
                <a:latin typeface="Cambria Math"/>
                <a:cs typeface="Cambria Math"/>
              </a:rPr>
              <a:t>]</a:t>
            </a:r>
            <a:r>
              <a:rPr dirty="0" smtClean="0" sz="1100" spc="-6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59" name="object 59"/>
          <p:cNvSpPr txBox="1"/>
          <p:nvPr/>
        </p:nvSpPr>
        <p:spPr>
          <a:xfrm>
            <a:off x="4487036" y="9361119"/>
            <a:ext cx="1099820" cy="1638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  <a:tabLst>
                <a:tab pos="1016635" algn="l"/>
              </a:tabLst>
            </a:pPr>
            <a:r>
              <a:rPr dirty="0" smtClean="0" sz="1000" spc="-10">
                <a:latin typeface="Cambria Math"/>
                <a:cs typeface="Cambria Math"/>
              </a:rPr>
              <a:t>2</a:t>
            </a:r>
            <a:r>
              <a:rPr dirty="0" smtClean="0" sz="1000" spc="-10">
                <a:latin typeface="Cambria Math"/>
                <a:cs typeface="Cambria Math"/>
              </a:rPr>
              <a:t>	</a:t>
            </a:r>
            <a:r>
              <a:rPr dirty="0" smtClean="0" sz="1000" spc="-1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60" name="object 60"/>
          <p:cNvSpPr/>
          <p:nvPr/>
        </p:nvSpPr>
        <p:spPr>
          <a:xfrm>
            <a:off x="3365627" y="9379965"/>
            <a:ext cx="2385314" cy="0"/>
          </a:xfrm>
          <a:custGeom>
            <a:avLst/>
            <a:gdLst/>
            <a:ahLst/>
            <a:cxnLst/>
            <a:rect l="l" t="t" r="r" b="b"/>
            <a:pathLst>
              <a:path w="2385314" h="0">
                <a:moveTo>
                  <a:pt x="0" y="0"/>
                </a:moveTo>
                <a:lnTo>
                  <a:pt x="2385314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1" name="object 61"/>
          <p:cNvSpPr txBox="1"/>
          <p:nvPr/>
        </p:nvSpPr>
        <p:spPr>
          <a:xfrm>
            <a:off x="673100" y="9681158"/>
            <a:ext cx="1964055" cy="24384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914"/>
              </a:lnSpc>
            </a:pPr>
            <a:r>
              <a:rPr dirty="0" smtClean="0" baseline="3472" sz="2400" spc="-15" b="1">
                <a:latin typeface="Times New Roman"/>
                <a:cs typeface="Times New Roman"/>
              </a:rPr>
              <a:t>Physical</a:t>
            </a:r>
            <a:r>
              <a:rPr dirty="0" smtClean="0" baseline="3472" sz="2400" spc="-7" b="1">
                <a:latin typeface="Times New Roman"/>
                <a:cs typeface="Times New Roman"/>
              </a:rPr>
              <a:t> </a:t>
            </a:r>
            <a:r>
              <a:rPr dirty="0" smtClean="0" baseline="3472" sz="2400" spc="-15" b="1">
                <a:latin typeface="Times New Roman"/>
                <a:cs typeface="Times New Roman"/>
              </a:rPr>
              <a:t>Ape</a:t>
            </a:r>
            <a:r>
              <a:rPr dirty="0" smtClean="0" baseline="3472" sz="2400" spc="-7" b="1">
                <a:latin typeface="Times New Roman"/>
                <a:cs typeface="Times New Roman"/>
              </a:rPr>
              <a:t>r</a:t>
            </a:r>
            <a:r>
              <a:rPr dirty="0" smtClean="0" baseline="3472" sz="2400" spc="-15" b="1">
                <a:latin typeface="Times New Roman"/>
                <a:cs typeface="Times New Roman"/>
              </a:rPr>
              <a:t>tu</a:t>
            </a:r>
            <a:r>
              <a:rPr dirty="0" smtClean="0" baseline="3472" sz="2400" spc="-7" b="1">
                <a:latin typeface="Times New Roman"/>
                <a:cs typeface="Times New Roman"/>
              </a:rPr>
              <a:t>r</a:t>
            </a:r>
            <a:r>
              <a:rPr dirty="0" smtClean="0" baseline="3472" sz="2400" spc="-15" b="1">
                <a:latin typeface="Times New Roman"/>
                <a:cs typeface="Times New Roman"/>
              </a:rPr>
              <a:t>e</a:t>
            </a:r>
            <a:r>
              <a:rPr dirty="0" smtClean="0" baseline="3472" sz="2400" spc="-15" b="1">
                <a:latin typeface="Times New Roman"/>
                <a:cs typeface="Times New Roman"/>
              </a:rPr>
              <a:t>A</a:t>
            </a:r>
            <a:r>
              <a:rPr dirty="0" smtClean="0" sz="1050" spc="0" b="1">
                <a:latin typeface="Times New Roman"/>
                <a:cs typeface="Times New Roman"/>
              </a:rPr>
              <a:t>P</a:t>
            </a:r>
            <a:r>
              <a:rPr dirty="0" smtClean="0" baseline="3472" sz="2400" spc="-22" b="1">
                <a:latin typeface="Times New Roman"/>
                <a:cs typeface="Times New Roman"/>
              </a:rPr>
              <a:t>:</a:t>
            </a:r>
            <a:r>
              <a:rPr dirty="0" smtClean="0" baseline="3472" sz="2400" spc="-15" b="1">
                <a:latin typeface="Times New Roman"/>
                <a:cs typeface="Times New Roman"/>
              </a:rPr>
              <a:t>-</a:t>
            </a:r>
            <a:endParaRPr baseline="3472" sz="2400">
              <a:latin typeface="Times New Roman"/>
              <a:cs typeface="Times New Roman"/>
            </a:endParaRPr>
          </a:p>
        </p:txBody>
      </p:sp>
      <p:sp>
        <p:nvSpPr>
          <p:cNvPr id="62" name="object 62"/>
          <p:cNvSpPr/>
          <p:nvPr/>
        </p:nvSpPr>
        <p:spPr>
          <a:xfrm>
            <a:off x="685800" y="9903408"/>
            <a:ext cx="1720850" cy="0"/>
          </a:xfrm>
          <a:custGeom>
            <a:avLst/>
            <a:gdLst/>
            <a:ahLst/>
            <a:cxnLst/>
            <a:rect l="l" t="t" r="r" b="b"/>
            <a:pathLst>
              <a:path w="1720850" h="0">
                <a:moveTo>
                  <a:pt x="0" y="0"/>
                </a:moveTo>
                <a:lnTo>
                  <a:pt x="1720850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2406650" y="9905695"/>
            <a:ext cx="82295" cy="0"/>
          </a:xfrm>
          <a:custGeom>
            <a:avLst/>
            <a:gdLst/>
            <a:ahLst/>
            <a:cxnLst/>
            <a:rect l="l" t="t" r="r" b="b"/>
            <a:pathLst>
              <a:path w="82295" h="0">
                <a:moveTo>
                  <a:pt x="0" y="0"/>
                </a:moveTo>
                <a:lnTo>
                  <a:pt x="82295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2488945" y="9903408"/>
            <a:ext cx="135940" cy="0"/>
          </a:xfrm>
          <a:custGeom>
            <a:avLst/>
            <a:gdLst/>
            <a:ahLst/>
            <a:cxnLst/>
            <a:rect l="l" t="t" r="r" b="b"/>
            <a:pathLst>
              <a:path w="135940" h="0">
                <a:moveTo>
                  <a:pt x="0" y="0"/>
                </a:moveTo>
                <a:lnTo>
                  <a:pt x="135940" y="0"/>
                </a:lnTo>
              </a:path>
            </a:pathLst>
          </a:custGeom>
          <a:ln w="2108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5" name="object 65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3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p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r</a:t>
            </a:r>
            <a:r>
              <a:rPr dirty="0" smtClean="0" sz="1300" spc="-5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(</a:t>
            </a:r>
            <a:r>
              <a:rPr dirty="0" smtClean="0" sz="1300" spc="-5" i="1">
                <a:latin typeface="Monotype Corsiva"/>
                <a:cs typeface="Monotype Corsiva"/>
              </a:rPr>
              <a:t>4</a:t>
            </a:r>
            <a:r>
              <a:rPr dirty="0" smtClean="0" sz="1300" spc="-5" i="1">
                <a:latin typeface="Monotype Corsiva"/>
                <a:cs typeface="Monotype Corsiva"/>
              </a:rPr>
              <a:t>)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1689" y="417067"/>
            <a:ext cx="1764664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0" marR="12700" indent="-19050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6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6001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1142238"/>
            <a:ext cx="3796665" cy="4648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ure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sic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ize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na.</a:t>
            </a:r>
            <a:endParaRPr sz="1400">
              <a:latin typeface="Times New Roman"/>
              <a:cs typeface="Times New Roman"/>
            </a:endParaRPr>
          </a:p>
          <a:p>
            <a:pPr algn="r" marR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𝜆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r>
              <a:rPr dirty="0" smtClean="0" baseline="27777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𝐴</a:t>
            </a:r>
            <a:r>
              <a:rPr dirty="0" smtClean="0" baseline="-16666" sz="1500" spc="-15">
                <a:latin typeface="Cambria Math"/>
                <a:cs typeface="Cambria Math"/>
              </a:rPr>
              <a:t>𝑒�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-10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𝐴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14827" y="1677161"/>
            <a:ext cx="58991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𝐷=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4𝜋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912234" y="1578102"/>
            <a:ext cx="32512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𝐴</a:t>
            </a:r>
            <a:r>
              <a:rPr dirty="0" smtClean="0" sz="1000" spc="-10">
                <a:latin typeface="Cambria Math"/>
                <a:cs typeface="Cambria Math"/>
              </a:rPr>
              <a:t>𝑒�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3980815" y="1742693"/>
            <a:ext cx="188595" cy="278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5873" sz="2100">
                <a:latin typeface="Cambria Math"/>
                <a:cs typeface="Cambria Math"/>
              </a:rPr>
              <a:t>𝜆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1" name="object 11"/>
          <p:cNvSpPr/>
          <p:nvPr/>
        </p:nvSpPr>
        <p:spPr>
          <a:xfrm>
            <a:off x="3924934" y="1804669"/>
            <a:ext cx="309676" cy="0"/>
          </a:xfrm>
          <a:custGeom>
            <a:avLst/>
            <a:gdLst/>
            <a:ahLst/>
            <a:cxnLst/>
            <a:rect l="l" t="t" r="r" b="b"/>
            <a:pathLst>
              <a:path w="309676" h="0">
                <a:moveTo>
                  <a:pt x="0" y="0"/>
                </a:moveTo>
                <a:lnTo>
                  <a:pt x="30967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2" name="object 12"/>
          <p:cNvSpPr txBox="1"/>
          <p:nvPr/>
        </p:nvSpPr>
        <p:spPr>
          <a:xfrm>
            <a:off x="444500" y="1962150"/>
            <a:ext cx="8166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b="1" u="heavy">
                <a:latin typeface="Times New Roman"/>
                <a:cs typeface="Times New Roman"/>
              </a:rPr>
              <a:t>E</a:t>
            </a:r>
            <a:r>
              <a:rPr dirty="0" smtClean="0" sz="1400" spc="-10" b="1" u="heavy">
                <a:latin typeface="Times New Roman"/>
                <a:cs typeface="Times New Roman"/>
              </a:rPr>
              <a:t>x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-20" b="1" u="heavy">
                <a:latin typeface="Times New Roman"/>
                <a:cs typeface="Times New Roman"/>
              </a:rPr>
              <a:t>m</a:t>
            </a:r>
            <a:r>
              <a:rPr dirty="0" smtClean="0" sz="1400" spc="0" b="1" u="heavy">
                <a:latin typeface="Times New Roman"/>
                <a:cs typeface="Times New Roman"/>
              </a:rPr>
              <a:t>pl</a:t>
            </a:r>
            <a:r>
              <a:rPr dirty="0" smtClean="0" sz="1400" spc="0" b="1" u="heavy">
                <a:latin typeface="Times New Roman"/>
                <a:cs typeface="Times New Roman"/>
              </a:rPr>
              <a:t>e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4500" y="9739070"/>
            <a:ext cx="3801745" cy="255904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5" b="1" u="heavy">
                <a:latin typeface="Times New Roman"/>
                <a:cs typeface="Times New Roman"/>
              </a:rPr>
              <a:t>THE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R</a:t>
            </a:r>
            <a:r>
              <a:rPr dirty="0" smtClean="0" sz="1600" spc="-15" b="1" u="heavy">
                <a:latin typeface="Times New Roman"/>
                <a:cs typeface="Times New Roman"/>
              </a:rPr>
              <a:t>ADIO</a:t>
            </a:r>
            <a:r>
              <a:rPr dirty="0" smtClean="0" sz="1600" spc="0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C</a:t>
            </a:r>
            <a:r>
              <a:rPr dirty="0" smtClean="0" sz="1600" spc="-15" b="1" u="heavy">
                <a:latin typeface="Times New Roman"/>
                <a:cs typeface="Times New Roman"/>
              </a:rPr>
              <a:t>O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15" b="1" u="heavy">
                <a:latin typeface="Times New Roman"/>
                <a:cs typeface="Times New Roman"/>
              </a:rPr>
              <a:t>M</a:t>
            </a:r>
            <a:r>
              <a:rPr dirty="0" smtClean="0" sz="1600" spc="-15" b="1" u="heavy">
                <a:latin typeface="Times New Roman"/>
                <a:cs typeface="Times New Roman"/>
              </a:rPr>
              <a:t>UNICAT</a:t>
            </a:r>
            <a:r>
              <a:rPr dirty="0" smtClean="0" sz="1600" spc="-10" b="1" u="heavy">
                <a:latin typeface="Times New Roman"/>
                <a:cs typeface="Times New Roman"/>
              </a:rPr>
              <a:t>I</a:t>
            </a:r>
            <a:r>
              <a:rPr dirty="0" smtClean="0" sz="1600" spc="-10" b="1" u="heavy">
                <a:latin typeface="Times New Roman"/>
                <a:cs typeface="Times New Roman"/>
              </a:rPr>
              <a:t>O</a:t>
            </a:r>
            <a:r>
              <a:rPr dirty="0" smtClean="0" sz="1600" spc="-15" b="1" u="heavy">
                <a:latin typeface="Times New Roman"/>
                <a:cs typeface="Times New Roman"/>
              </a:rPr>
              <a:t>N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LIN</a:t>
            </a:r>
            <a:r>
              <a:rPr dirty="0" smtClean="0" sz="1600" spc="10" b="1" u="heavy">
                <a:latin typeface="Times New Roman"/>
                <a:cs typeface="Times New Roman"/>
              </a:rPr>
              <a:t>K</a:t>
            </a:r>
            <a:r>
              <a:rPr dirty="0" smtClean="0" sz="1600" spc="-5" u="heavy">
                <a:latin typeface="Times New Roman"/>
                <a:cs typeface="Times New Roman"/>
              </a:rPr>
              <a:t>:</a:t>
            </a:r>
            <a:r>
              <a:rPr dirty="0" smtClean="0" sz="1600" spc="-10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/>
          <p:nvPr/>
        </p:nvSpPr>
        <p:spPr>
          <a:xfrm>
            <a:off x="457200" y="2336291"/>
            <a:ext cx="6707124" cy="110642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5" name="object 15"/>
          <p:cNvSpPr/>
          <p:nvPr/>
        </p:nvSpPr>
        <p:spPr>
          <a:xfrm>
            <a:off x="160020" y="3595115"/>
            <a:ext cx="6943344" cy="3029711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6" name="object 16"/>
          <p:cNvSpPr/>
          <p:nvPr/>
        </p:nvSpPr>
        <p:spPr>
          <a:xfrm>
            <a:off x="457200" y="6777227"/>
            <a:ext cx="6641592" cy="1042415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457200" y="7978140"/>
            <a:ext cx="5963412" cy="16261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/>
          <p:nvPr/>
        </p:nvSpPr>
        <p:spPr>
          <a:xfrm>
            <a:off x="6601968" y="7379207"/>
            <a:ext cx="350520" cy="201168"/>
          </a:xfrm>
          <a:custGeom>
            <a:avLst/>
            <a:gdLst/>
            <a:ahLst/>
            <a:cxnLst/>
            <a:rect l="l" t="t" r="r" b="b"/>
            <a:pathLst>
              <a:path w="350520" h="201168">
                <a:moveTo>
                  <a:pt x="0" y="201168"/>
                </a:moveTo>
                <a:lnTo>
                  <a:pt x="350520" y="201168"/>
                </a:lnTo>
                <a:lnTo>
                  <a:pt x="350520" y="0"/>
                </a:lnTo>
                <a:lnTo>
                  <a:pt x="0" y="0"/>
                </a:lnTo>
                <a:lnTo>
                  <a:pt x="0" y="201168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3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p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r</a:t>
            </a:r>
            <a:r>
              <a:rPr dirty="0" smtClean="0" sz="1300" spc="-5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(</a:t>
            </a:r>
            <a:r>
              <a:rPr dirty="0" smtClean="0" sz="1300" spc="-5" i="1">
                <a:latin typeface="Monotype Corsiva"/>
                <a:cs typeface="Monotype Corsiva"/>
              </a:rPr>
              <a:t>4</a:t>
            </a:r>
            <a:r>
              <a:rPr dirty="0" smtClean="0" sz="1300" spc="-5" i="1">
                <a:latin typeface="Monotype Corsiva"/>
                <a:cs typeface="Monotype Corsiva"/>
              </a:rPr>
              <a:t>)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1689" y="417067"/>
            <a:ext cx="1764664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0" marR="12700" indent="-19050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6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6001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3205337"/>
            <a:ext cx="6673215" cy="167957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ct val="95900"/>
              </a:lnSpc>
            </a:pPr>
            <a:r>
              <a:rPr dirty="0" smtClean="0" sz="1400">
                <a:latin typeface="Times New Roman"/>
                <a:cs typeface="Times New Roman"/>
              </a:rPr>
              <a:t>the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ula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ved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13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5">
                <a:latin typeface="Times New Roman"/>
                <a:cs typeface="Times New Roman"/>
              </a:rPr>
              <a:t>o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unic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k.</a:t>
            </a:r>
            <a:r>
              <a:rPr dirty="0" smtClean="0" sz="1400" spc="12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1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0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m</a:t>
            </a:r>
            <a:r>
              <a:rPr dirty="0" smtClean="0" baseline="3968" sz="2100" spc="0">
                <a:latin typeface="Times New Roman"/>
                <a:cs typeface="Times New Roman"/>
              </a:rPr>
              <a:t>atc</a:t>
            </a:r>
            <a:r>
              <a:rPr dirty="0" smtClean="0" baseline="3968" sz="2100" spc="7">
                <a:latin typeface="Times New Roman"/>
                <a:cs typeface="Times New Roman"/>
              </a:rPr>
              <a:t>h</a:t>
            </a:r>
            <a:r>
              <a:rPr dirty="0" smtClean="0" baseline="3968" sz="2100" spc="-22">
                <a:latin typeface="Times New Roman"/>
                <a:cs typeface="Times New Roman"/>
              </a:rPr>
              <a:t>e</a:t>
            </a:r>
            <a:r>
              <a:rPr dirty="0" smtClean="0" baseline="3968" sz="2100" spc="0">
                <a:latin typeface="Times New Roman"/>
                <a:cs typeface="Times New Roman"/>
              </a:rPr>
              <a:t>d</a:t>
            </a:r>
            <a:r>
              <a:rPr dirty="0" smtClean="0" baseline="3968" sz="2100" spc="179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a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-22">
                <a:latin typeface="Times New Roman"/>
                <a:cs typeface="Times New Roman"/>
              </a:rPr>
              <a:t>e</a:t>
            </a:r>
            <a:r>
              <a:rPr dirty="0" smtClean="0" baseline="3968" sz="2100" spc="0">
                <a:latin typeface="Times New Roman"/>
                <a:cs typeface="Times New Roman"/>
              </a:rPr>
              <a:t>nn</a:t>
            </a:r>
            <a:r>
              <a:rPr dirty="0" smtClean="0" baseline="3968" sz="2100" spc="-22">
                <a:latin typeface="Times New Roman"/>
                <a:cs typeface="Times New Roman"/>
              </a:rPr>
              <a:t>a</a:t>
            </a:r>
            <a:r>
              <a:rPr dirty="0" smtClean="0" baseline="3968" sz="2100" spc="0">
                <a:latin typeface="Times New Roman"/>
                <a:cs typeface="Times New Roman"/>
              </a:rPr>
              <a:t>s,</a:t>
            </a:r>
            <a:r>
              <a:rPr dirty="0" smtClean="0" baseline="3968" sz="2100" spc="165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l</a:t>
            </a:r>
            <a:r>
              <a:rPr dirty="0" smtClean="0" baseline="3968" sz="2100" spc="-22">
                <a:latin typeface="Times New Roman"/>
                <a:cs typeface="Times New Roman"/>
              </a:rPr>
              <a:t>e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179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-15">
                <a:latin typeface="Times New Roman"/>
                <a:cs typeface="Times New Roman"/>
              </a:rPr>
              <a:t>h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17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tr</a:t>
            </a:r>
            <a:r>
              <a:rPr dirty="0" smtClean="0" baseline="3968" sz="2100" spc="-22">
                <a:latin typeface="Times New Roman"/>
                <a:cs typeface="Times New Roman"/>
              </a:rPr>
              <a:t>a</a:t>
            </a:r>
            <a:r>
              <a:rPr dirty="0" smtClean="0" baseline="3968" sz="2100" spc="0">
                <a:latin typeface="Times New Roman"/>
                <a:cs typeface="Times New Roman"/>
              </a:rPr>
              <a:t>ns</a:t>
            </a:r>
            <a:r>
              <a:rPr dirty="0" smtClean="0" baseline="3968" sz="2100" spc="-37">
                <a:latin typeface="Times New Roman"/>
                <a:cs typeface="Times New Roman"/>
              </a:rPr>
              <a:t>m</a:t>
            </a:r>
            <a:r>
              <a:rPr dirty="0" smtClean="0" baseline="3968" sz="2100" spc="0">
                <a:latin typeface="Times New Roman"/>
                <a:cs typeface="Times New Roman"/>
              </a:rPr>
              <a:t>itt</a:t>
            </a:r>
            <a:r>
              <a:rPr dirty="0" smtClean="0" baseline="3968" sz="2100" spc="-22">
                <a:latin typeface="Times New Roman"/>
                <a:cs typeface="Times New Roman"/>
              </a:rPr>
              <a:t>e</a:t>
            </a:r>
            <a:r>
              <a:rPr dirty="0" smtClean="0" baseline="3968" sz="2100" spc="0">
                <a:latin typeface="Times New Roman"/>
                <a:cs typeface="Times New Roman"/>
              </a:rPr>
              <a:t>r</a:t>
            </a:r>
            <a:r>
              <a:rPr dirty="0" smtClean="0" baseline="3968" sz="2100" spc="17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feed</a:t>
            </a:r>
            <a:r>
              <a:rPr dirty="0" smtClean="0" baseline="3968" sz="2100" spc="165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a</a:t>
            </a:r>
            <a:r>
              <a:rPr dirty="0" smtClean="0" baseline="3968" sz="2100" spc="17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po</a:t>
            </a:r>
            <a:r>
              <a:rPr dirty="0" smtClean="0" baseline="3968" sz="2100" spc="-15">
                <a:latin typeface="Times New Roman"/>
                <a:cs typeface="Times New Roman"/>
              </a:rPr>
              <a:t>w</a:t>
            </a:r>
            <a:r>
              <a:rPr dirty="0" smtClean="0" baseline="3968" sz="2100" spc="0">
                <a:latin typeface="Times New Roman"/>
                <a:cs typeface="Times New Roman"/>
              </a:rPr>
              <a:t>er</a:t>
            </a:r>
            <a:r>
              <a:rPr dirty="0" smtClean="0" baseline="3968" sz="2100" spc="240">
                <a:latin typeface="Times New Roman"/>
                <a:cs typeface="Times New Roman"/>
              </a:rPr>
              <a:t> </a:t>
            </a:r>
            <a:r>
              <a:rPr dirty="0" smtClean="0" baseline="3968" sz="2100" spc="-7" b="1" i="1">
                <a:latin typeface="Times New Roman"/>
                <a:cs typeface="Times New Roman"/>
              </a:rPr>
              <a:t>P</a:t>
            </a:r>
            <a:r>
              <a:rPr dirty="0" smtClean="0" sz="900" spc="0" b="1" i="1">
                <a:latin typeface="Times New Roman"/>
                <a:cs typeface="Times New Roman"/>
              </a:rPr>
              <a:t>t </a:t>
            </a:r>
            <a:r>
              <a:rPr dirty="0" smtClean="0" sz="900" spc="15" b="1" i="1">
                <a:latin typeface="Times New Roman"/>
                <a:cs typeface="Times New Roman"/>
              </a:rPr>
              <a:t> </a:t>
            </a:r>
            <a:r>
              <a:rPr dirty="0" smtClean="0" baseline="3968" sz="2100" spc="7">
                <a:latin typeface="Times New Roman"/>
                <a:cs typeface="Times New Roman"/>
              </a:rPr>
              <a:t>t</a:t>
            </a:r>
            <a:r>
              <a:rPr dirty="0" smtClean="0" baseline="3968" sz="2100" spc="0">
                <a:latin typeface="Times New Roman"/>
                <a:cs typeface="Times New Roman"/>
              </a:rPr>
              <a:t>o</a:t>
            </a:r>
            <a:r>
              <a:rPr dirty="0" smtClean="0" baseline="3968" sz="2100" spc="179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a</a:t>
            </a:r>
            <a:r>
              <a:rPr dirty="0" smtClean="0" baseline="3968" sz="2100" spc="17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tra</a:t>
            </a:r>
            <a:r>
              <a:rPr dirty="0" smtClean="0" baseline="3968" sz="2100" spc="-7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s</a:t>
            </a:r>
            <a:r>
              <a:rPr dirty="0" smtClean="0" baseline="3968" sz="2100" spc="-37">
                <a:latin typeface="Times New Roman"/>
                <a:cs typeface="Times New Roman"/>
              </a:rPr>
              <a:t>m</a:t>
            </a:r>
            <a:r>
              <a:rPr dirty="0" smtClean="0" baseline="3968" sz="2100" spc="0">
                <a:latin typeface="Times New Roman"/>
                <a:cs typeface="Times New Roman"/>
              </a:rPr>
              <a:t>itt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ng</a:t>
            </a:r>
            <a:r>
              <a:rPr dirty="0" smtClean="0" baseline="3968" sz="2100" spc="179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a</a:t>
            </a:r>
            <a:r>
              <a:rPr dirty="0" smtClean="0" baseline="3968" sz="2100" spc="0">
                <a:latin typeface="Times New Roman"/>
                <a:cs typeface="Times New Roman"/>
              </a:rPr>
              <a:t>n</a:t>
            </a:r>
            <a:r>
              <a:rPr dirty="0" smtClean="0" baseline="3968" sz="2100" spc="-15">
                <a:latin typeface="Times New Roman"/>
                <a:cs typeface="Times New Roman"/>
              </a:rPr>
              <a:t>t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na</a:t>
            </a:r>
            <a:r>
              <a:rPr dirty="0" smtClean="0" baseline="3968" sz="2100" spc="17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of</a:t>
            </a:r>
            <a:r>
              <a:rPr dirty="0" smtClean="0" baseline="3968" sz="2100" spc="172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e</a:t>
            </a:r>
            <a:r>
              <a:rPr dirty="0" smtClean="0" baseline="3968" sz="2100" spc="0">
                <a:latin typeface="Times New Roman"/>
                <a:cs typeface="Times New Roman"/>
              </a:rPr>
              <a:t>ffect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-15">
                <a:latin typeface="Times New Roman"/>
                <a:cs typeface="Times New Roman"/>
              </a:rPr>
              <a:t>v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0">
                <a:latin typeface="Times New Roman"/>
                <a:cs typeface="Times New Roman"/>
              </a:rPr>
              <a:t> a</a:t>
            </a:r>
            <a:r>
              <a:rPr dirty="0" smtClean="0" baseline="3968" sz="2100" spc="7">
                <a:latin typeface="Times New Roman"/>
                <a:cs typeface="Times New Roman"/>
              </a:rPr>
              <a:t>p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-22">
                <a:latin typeface="Times New Roman"/>
                <a:cs typeface="Times New Roman"/>
              </a:rPr>
              <a:t>r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-15">
                <a:latin typeface="Times New Roman"/>
                <a:cs typeface="Times New Roman"/>
              </a:rPr>
              <a:t>u</a:t>
            </a:r>
            <a:r>
              <a:rPr dirty="0" smtClean="0" baseline="3968" sz="2100" spc="0">
                <a:latin typeface="Times New Roman"/>
                <a:cs typeface="Times New Roman"/>
              </a:rPr>
              <a:t>re</a:t>
            </a:r>
            <a:r>
              <a:rPr dirty="0" smtClean="0" baseline="3968" sz="2100" spc="60">
                <a:latin typeface="Times New Roman"/>
                <a:cs typeface="Times New Roman"/>
              </a:rPr>
              <a:t> </a:t>
            </a:r>
            <a:r>
              <a:rPr dirty="0" smtClean="0" baseline="3968" sz="2100" spc="-7" b="1" i="1">
                <a:latin typeface="Times New Roman"/>
                <a:cs typeface="Times New Roman"/>
              </a:rPr>
              <a:t>A</a:t>
            </a:r>
            <a:r>
              <a:rPr dirty="0" smtClean="0" sz="900" spc="-5" b="1" i="1">
                <a:latin typeface="Times New Roman"/>
                <a:cs typeface="Times New Roman"/>
              </a:rPr>
              <a:t>e</a:t>
            </a:r>
            <a:r>
              <a:rPr dirty="0" smtClean="0" sz="900" spc="0" b="1" i="1">
                <a:latin typeface="Times New Roman"/>
                <a:cs typeface="Times New Roman"/>
              </a:rPr>
              <a:t>t  </a:t>
            </a:r>
            <a:r>
              <a:rPr dirty="0" smtClean="0" sz="900" spc="90" b="1" i="1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.</a:t>
            </a:r>
            <a:r>
              <a:rPr dirty="0" smtClean="0" baseline="3968" sz="2100" spc="37">
                <a:latin typeface="Times New Roman"/>
                <a:cs typeface="Times New Roman"/>
              </a:rPr>
              <a:t> </a:t>
            </a:r>
            <a:r>
              <a:rPr dirty="0" smtClean="0" baseline="3968" sz="2100" spc="-15">
                <a:latin typeface="Times New Roman"/>
                <a:cs typeface="Times New Roman"/>
              </a:rPr>
              <a:t>A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52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a</a:t>
            </a:r>
            <a:r>
              <a:rPr dirty="0" smtClean="0" baseline="3968" sz="2100" spc="44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d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st</a:t>
            </a:r>
            <a:r>
              <a:rPr dirty="0" smtClean="0" baseline="3968" sz="2100" spc="-22">
                <a:latin typeface="Times New Roman"/>
                <a:cs typeface="Times New Roman"/>
              </a:rPr>
              <a:t>a</a:t>
            </a:r>
            <a:r>
              <a:rPr dirty="0" smtClean="0" baseline="3968" sz="2100" spc="0">
                <a:latin typeface="Times New Roman"/>
                <a:cs typeface="Times New Roman"/>
              </a:rPr>
              <a:t>nce</a:t>
            </a:r>
            <a:r>
              <a:rPr dirty="0" smtClean="0" baseline="3968" sz="2100" spc="44">
                <a:latin typeface="Times New Roman"/>
                <a:cs typeface="Times New Roman"/>
              </a:rPr>
              <a:t> </a:t>
            </a:r>
            <a:r>
              <a:rPr dirty="0" smtClean="0" baseline="3968" sz="2100" spc="0" b="1" i="1">
                <a:latin typeface="Times New Roman"/>
                <a:cs typeface="Times New Roman"/>
              </a:rPr>
              <a:t>r</a:t>
            </a:r>
            <a:r>
              <a:rPr dirty="0" smtClean="0" baseline="3968" sz="2100" spc="60" b="1" i="1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a</a:t>
            </a:r>
            <a:r>
              <a:rPr dirty="0" smtClean="0" baseline="3968" sz="2100" spc="44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rec</a:t>
            </a:r>
            <a:r>
              <a:rPr dirty="0" smtClean="0" baseline="3968" sz="2100" spc="-15">
                <a:latin typeface="Times New Roman"/>
                <a:cs typeface="Times New Roman"/>
              </a:rPr>
              <a:t>e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v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ng</a:t>
            </a:r>
            <a:r>
              <a:rPr dirty="0" smtClean="0" baseline="3968" sz="2100" spc="52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a</a:t>
            </a:r>
            <a:r>
              <a:rPr dirty="0" smtClean="0" baseline="3968" sz="2100" spc="0">
                <a:latin typeface="Times New Roman"/>
                <a:cs typeface="Times New Roman"/>
              </a:rPr>
              <a:t>nt</a:t>
            </a:r>
            <a:r>
              <a:rPr dirty="0" smtClean="0" baseline="3968" sz="2100" spc="-22">
                <a:latin typeface="Times New Roman"/>
                <a:cs typeface="Times New Roman"/>
              </a:rPr>
              <a:t>e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na</a:t>
            </a:r>
            <a:r>
              <a:rPr dirty="0" smtClean="0" baseline="3968" sz="2100" spc="44">
                <a:latin typeface="Times New Roman"/>
                <a:cs typeface="Times New Roman"/>
              </a:rPr>
              <a:t> </a:t>
            </a:r>
            <a:r>
              <a:rPr dirty="0" smtClean="0" baseline="3968" sz="2100" spc="-15">
                <a:latin typeface="Times New Roman"/>
                <a:cs typeface="Times New Roman"/>
              </a:rPr>
              <a:t>o</a:t>
            </a:r>
            <a:r>
              <a:rPr dirty="0" smtClean="0" baseline="3968" sz="2100" spc="0">
                <a:latin typeface="Times New Roman"/>
                <a:cs typeface="Times New Roman"/>
              </a:rPr>
              <a:t>f</a:t>
            </a:r>
            <a:r>
              <a:rPr dirty="0" smtClean="0" baseline="3968" sz="2100" spc="67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effe</a:t>
            </a:r>
            <a:r>
              <a:rPr dirty="0" smtClean="0" baseline="3968" sz="2100" spc="-15">
                <a:latin typeface="Times New Roman"/>
                <a:cs typeface="Times New Roman"/>
              </a:rPr>
              <a:t>c</a:t>
            </a:r>
            <a:r>
              <a:rPr dirty="0" smtClean="0" baseline="3968" sz="2100" spc="0">
                <a:latin typeface="Times New Roman"/>
                <a:cs typeface="Times New Roman"/>
              </a:rPr>
              <a:t>t</a:t>
            </a:r>
            <a:r>
              <a:rPr dirty="0" smtClean="0" baseline="3968" sz="2100" spc="-15">
                <a:latin typeface="Times New Roman"/>
                <a:cs typeface="Times New Roman"/>
              </a:rPr>
              <a:t>i</a:t>
            </a:r>
            <a:r>
              <a:rPr dirty="0" smtClean="0" baseline="3968" sz="2100" spc="0">
                <a:latin typeface="Times New Roman"/>
                <a:cs typeface="Times New Roman"/>
              </a:rPr>
              <a:t>ve</a:t>
            </a:r>
            <a:r>
              <a:rPr dirty="0" smtClean="0" baseline="3968" sz="2100" spc="44">
                <a:latin typeface="Times New Roman"/>
                <a:cs typeface="Times New Roman"/>
              </a:rPr>
              <a:t> </a:t>
            </a:r>
            <a:r>
              <a:rPr dirty="0" smtClean="0" baseline="3968" sz="2100" spc="-22">
                <a:latin typeface="Times New Roman"/>
                <a:cs typeface="Times New Roman"/>
              </a:rPr>
              <a:t>a</a:t>
            </a:r>
            <a:r>
              <a:rPr dirty="0" smtClean="0" baseline="3968" sz="2100" spc="-15">
                <a:latin typeface="Times New Roman"/>
                <a:cs typeface="Times New Roman"/>
              </a:rPr>
              <a:t>p</a:t>
            </a:r>
            <a:r>
              <a:rPr dirty="0" smtClean="0" baseline="3968" sz="2100" spc="0">
                <a:latin typeface="Times New Roman"/>
                <a:cs typeface="Times New Roman"/>
              </a:rPr>
              <a:t>er</a:t>
            </a:r>
            <a:r>
              <a:rPr dirty="0" smtClean="0" baseline="3968" sz="2100" spc="-15">
                <a:latin typeface="Times New Roman"/>
                <a:cs typeface="Times New Roman"/>
              </a:rPr>
              <a:t>t</a:t>
            </a:r>
            <a:r>
              <a:rPr dirty="0" smtClean="0" baseline="3968" sz="2100" spc="0">
                <a:latin typeface="Times New Roman"/>
                <a:cs typeface="Times New Roman"/>
              </a:rPr>
              <a:t>ure</a:t>
            </a:r>
            <a:r>
              <a:rPr dirty="0" smtClean="0" baseline="3968" sz="2100" spc="60">
                <a:latin typeface="Times New Roman"/>
                <a:cs typeface="Times New Roman"/>
              </a:rPr>
              <a:t> </a:t>
            </a:r>
            <a:r>
              <a:rPr dirty="0" smtClean="0" baseline="3968" sz="2100" spc="-7" b="1" i="1">
                <a:latin typeface="Times New Roman"/>
                <a:cs typeface="Times New Roman"/>
              </a:rPr>
              <a:t>A</a:t>
            </a:r>
            <a:r>
              <a:rPr dirty="0" smtClean="0" sz="900" spc="-5" b="1" i="1">
                <a:latin typeface="Times New Roman"/>
                <a:cs typeface="Times New Roman"/>
              </a:rPr>
              <a:t>e</a:t>
            </a:r>
            <a:r>
              <a:rPr dirty="0" smtClean="0" sz="900" spc="0" b="1" i="1">
                <a:latin typeface="Times New Roman"/>
                <a:cs typeface="Times New Roman"/>
              </a:rPr>
              <a:t>r </a:t>
            </a:r>
            <a:r>
              <a:rPr dirty="0" smtClean="0" sz="900" spc="-70" b="1" i="1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i</a:t>
            </a:r>
            <a:r>
              <a:rPr dirty="0" smtClean="0" baseline="3968" sz="2100" spc="-15">
                <a:latin typeface="Times New Roman"/>
                <a:cs typeface="Times New Roman"/>
              </a:rPr>
              <a:t>n</a:t>
            </a:r>
            <a:r>
              <a:rPr dirty="0" smtClean="0" baseline="3968" sz="2100" spc="0">
                <a:latin typeface="Times New Roman"/>
                <a:cs typeface="Times New Roman"/>
              </a:rPr>
              <a:t>te</a:t>
            </a:r>
            <a:r>
              <a:rPr dirty="0" smtClean="0" baseline="3968" sz="2100" spc="-22">
                <a:latin typeface="Times New Roman"/>
                <a:cs typeface="Times New Roman"/>
              </a:rPr>
              <a:t>r</a:t>
            </a:r>
            <a:r>
              <a:rPr dirty="0" smtClean="0" baseline="3968" sz="2100" spc="0">
                <a:latin typeface="Times New Roman"/>
                <a:cs typeface="Times New Roman"/>
              </a:rPr>
              <a:t>ce</a:t>
            </a:r>
            <a:r>
              <a:rPr dirty="0" smtClean="0" baseline="3968" sz="2100" spc="-7">
                <a:latin typeface="Times New Roman"/>
                <a:cs typeface="Times New Roman"/>
              </a:rPr>
              <a:t>p</a:t>
            </a:r>
            <a:r>
              <a:rPr dirty="0" smtClean="0" baseline="3968" sz="2100" spc="-15">
                <a:latin typeface="Times New Roman"/>
                <a:cs typeface="Times New Roman"/>
              </a:rPr>
              <a:t>t</a:t>
            </a:r>
            <a:r>
              <a:rPr dirty="0" smtClean="0" baseline="3968" sz="2100" spc="0">
                <a:latin typeface="Times New Roman"/>
                <a:cs typeface="Times New Roman"/>
              </a:rPr>
              <a:t>s</a:t>
            </a:r>
            <a:r>
              <a:rPr dirty="0" smtClean="0" baseline="3968" sz="2100" spc="52">
                <a:latin typeface="Times New Roman"/>
                <a:cs typeface="Times New Roman"/>
              </a:rPr>
              <a:t> </a:t>
            </a:r>
            <a:r>
              <a:rPr dirty="0" smtClean="0" baseline="3968" sz="2100" spc="-15">
                <a:latin typeface="Times New Roman"/>
                <a:cs typeface="Times New Roman"/>
              </a:rPr>
              <a:t>s</a:t>
            </a:r>
            <a:r>
              <a:rPr dirty="0" smtClean="0" baseline="3968" sz="2100" spc="0">
                <a:latin typeface="Times New Roman"/>
                <a:cs typeface="Times New Roman"/>
              </a:rPr>
              <a:t>o</a:t>
            </a:r>
            <a:r>
              <a:rPr dirty="0" smtClean="0" baseline="3968" sz="2100" spc="-37">
                <a:latin typeface="Times New Roman"/>
                <a:cs typeface="Times New Roman"/>
              </a:rPr>
              <a:t>m</a:t>
            </a:r>
            <a:r>
              <a:rPr dirty="0" smtClean="0" baseline="3968" sz="2100" spc="0">
                <a:latin typeface="Times New Roman"/>
                <a:cs typeface="Times New Roman"/>
              </a:rPr>
              <a:t>e</a:t>
            </a:r>
            <a:r>
              <a:rPr dirty="0" smtClean="0" baseline="3968" sz="2100" spc="44">
                <a:latin typeface="Times New Roman"/>
                <a:cs typeface="Times New Roman"/>
              </a:rPr>
              <a:t> </a:t>
            </a:r>
            <a:r>
              <a:rPr dirty="0" smtClean="0" baseline="3968" sz="2100" spc="0">
                <a:latin typeface="Times New Roman"/>
                <a:cs typeface="Times New Roman"/>
              </a:rPr>
              <a:t>of</a:t>
            </a:r>
            <a:r>
              <a:rPr dirty="0" smtClean="0" baseline="3968" sz="2100" spc="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ers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to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5" b="1" i="1">
                <a:latin typeface="Times New Roman"/>
                <a:cs typeface="Times New Roman"/>
              </a:rPr>
              <a:t>R</a:t>
            </a:r>
            <a:r>
              <a:rPr dirty="0" smtClean="0" sz="1400" spc="0" b="1">
                <a:latin typeface="Times New Roman"/>
                <a:cs typeface="Times New Roman"/>
              </a:rPr>
              <a:t>.</a:t>
            </a:r>
            <a:r>
              <a:rPr dirty="0" smtClean="0" sz="1400" spc="-5" b="1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0">
                <a:latin typeface="Times New Roman"/>
                <a:cs typeface="Times New Roman"/>
              </a:rPr>
              <a:t> the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15">
                <a:latin typeface="Times New Roman"/>
                <a:cs typeface="Times New Roman"/>
              </a:rPr>
              <a:t>o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hat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nna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ic,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area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il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0">
                <a:latin typeface="Times New Roman"/>
                <a:cs typeface="Times New Roman"/>
              </a:rPr>
              <a:t> recei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50"/>
              </a:lnSpc>
              <a:spcBef>
                <a:spcPts val="38"/>
              </a:spcBef>
            </a:pPr>
            <a:endParaRPr sz="750"/>
          </a:p>
          <a:p>
            <a:pPr>
              <a:lnSpc>
                <a:spcPts val="1000"/>
              </a:lnSpc>
            </a:pPr>
            <a:endParaRPr sz="1000"/>
          </a:p>
          <a:p>
            <a:pPr algn="ctr" marR="7620">
              <a:lnSpc>
                <a:spcPct val="100000"/>
              </a:lnSpc>
            </a:pPr>
            <a:r>
              <a:rPr dirty="0" smtClean="0" baseline="37698" sz="2100" spc="-412">
                <a:latin typeface="Cambria Math"/>
                <a:cs typeface="Cambria Math"/>
              </a:rPr>
              <a:t>�</a:t>
            </a:r>
            <a:r>
              <a:rPr dirty="0" smtClean="0" baseline="36111" sz="1500" spc="-15">
                <a:latin typeface="Cambria Math"/>
                <a:cs typeface="Cambria Math"/>
              </a:rPr>
              <a:t>�</a:t>
            </a:r>
            <a:r>
              <a:rPr dirty="0" smtClean="0" baseline="36111" sz="1500" spc="-15">
                <a:latin typeface="Cambria Math"/>
                <a:cs typeface="Cambria Math"/>
              </a:rPr>
              <a:t> </a:t>
            </a:r>
            <a:r>
              <a:rPr dirty="0" smtClean="0" baseline="36111" sz="1500" spc="60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4𝜋</a:t>
            </a:r>
            <a:r>
              <a:rPr dirty="0" smtClean="0" sz="1400" spc="40">
                <a:latin typeface="Cambria Math"/>
                <a:cs typeface="Cambria Math"/>
              </a:rPr>
              <a:t>�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881754" y="4405502"/>
            <a:ext cx="17272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3769486" y="4668646"/>
            <a:ext cx="406908" cy="0"/>
          </a:xfrm>
          <a:custGeom>
            <a:avLst/>
            <a:gdLst/>
            <a:ahLst/>
            <a:cxnLst/>
            <a:rect l="l" t="t" r="r" b="b"/>
            <a:pathLst>
              <a:path w="406908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0" name="object 10"/>
          <p:cNvSpPr txBox="1"/>
          <p:nvPr/>
        </p:nvSpPr>
        <p:spPr>
          <a:xfrm>
            <a:off x="444500" y="4837302"/>
            <a:ext cx="6374130" cy="4159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If the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 h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 i="1">
                <a:latin typeface="Times New Roman"/>
                <a:cs typeface="Times New Roman"/>
              </a:rPr>
              <a:t>G</a:t>
            </a:r>
            <a:r>
              <a:rPr dirty="0" smtClean="0" sz="1400" spc="0" i="1">
                <a:latin typeface="Times New Roman"/>
                <a:cs typeface="Times New Roman"/>
              </a:rPr>
              <a:t>t 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per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area </a:t>
            </a:r>
            <a:r>
              <a:rPr dirty="0" smtClean="0" sz="1400" spc="-2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le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rec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ill</a:t>
            </a:r>
            <a:r>
              <a:rPr dirty="0" smtClean="0" sz="1400" spc="0">
                <a:latin typeface="Times New Roman"/>
                <a:cs typeface="Times New Roman"/>
              </a:rPr>
              <a:t> be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nc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ea</a:t>
            </a:r>
            <a:r>
              <a:rPr dirty="0" smtClean="0" sz="1400" spc="-5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5">
                <a:latin typeface="Times New Roman"/>
                <a:cs typeface="Times New Roman"/>
              </a:rPr>
              <a:t>y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371215" y="5470778"/>
            <a:ext cx="81216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37698" sz="2100" spc="-412">
                <a:latin typeface="Cambria Math"/>
                <a:cs typeface="Cambria Math"/>
              </a:rPr>
              <a:t>�</a:t>
            </a:r>
            <a:r>
              <a:rPr dirty="0" smtClean="0" baseline="36111" sz="1500" spc="-15">
                <a:latin typeface="Cambria Math"/>
                <a:cs typeface="Cambria Math"/>
              </a:rPr>
              <a:t>�</a:t>
            </a:r>
            <a:r>
              <a:rPr dirty="0" smtClean="0" baseline="36111" sz="1500" spc="-15">
                <a:latin typeface="Cambria Math"/>
                <a:cs typeface="Cambria Math"/>
              </a:rPr>
              <a:t> </a:t>
            </a:r>
            <a:r>
              <a:rPr dirty="0" smtClean="0" baseline="36111" sz="1500" spc="60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4𝜋</a:t>
            </a:r>
            <a:r>
              <a:rPr dirty="0" smtClean="0" sz="1400" spc="40">
                <a:latin typeface="Cambria Math"/>
                <a:cs typeface="Cambria Math"/>
              </a:rPr>
              <a:t>�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794886" y="5216270"/>
            <a:ext cx="34798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769486" y="5479414"/>
            <a:ext cx="406908" cy="0"/>
          </a:xfrm>
          <a:custGeom>
            <a:avLst/>
            <a:gdLst/>
            <a:ahLst/>
            <a:cxnLst/>
            <a:rect l="l" t="t" r="r" b="b"/>
            <a:pathLst>
              <a:path w="406908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/>
          <p:nvPr/>
        </p:nvSpPr>
        <p:spPr>
          <a:xfrm>
            <a:off x="444500" y="5633846"/>
            <a:ext cx="6356985" cy="42989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ow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ss,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rec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ef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a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80"/>
              </a:lnSpc>
              <a:spcBef>
                <a:spcPts val="25"/>
              </a:spcBef>
            </a:pPr>
            <a:r>
              <a:rPr dirty="0" smtClean="0" baseline="3968" sz="2100" spc="-7" b="1" i="1">
                <a:latin typeface="Times New Roman"/>
                <a:cs typeface="Times New Roman"/>
              </a:rPr>
              <a:t>A</a:t>
            </a:r>
            <a:r>
              <a:rPr dirty="0" smtClean="0" sz="900" spc="-5" b="1" i="1">
                <a:latin typeface="Times New Roman"/>
                <a:cs typeface="Times New Roman"/>
              </a:rPr>
              <a:t>e</a:t>
            </a:r>
            <a:r>
              <a:rPr dirty="0" smtClean="0" sz="900" spc="0" b="1" i="1">
                <a:latin typeface="Times New Roman"/>
                <a:cs typeface="Times New Roman"/>
              </a:rPr>
              <a:t>r </a:t>
            </a:r>
            <a:r>
              <a:rPr dirty="0" smtClean="0" sz="900" spc="-105" b="1" i="1">
                <a:latin typeface="Times New Roman"/>
                <a:cs typeface="Times New Roman"/>
              </a:rPr>
              <a:t> </a:t>
            </a:r>
            <a:r>
              <a:rPr dirty="0" smtClean="0" baseline="3968" sz="2100" spc="7">
                <a:latin typeface="Times New Roman"/>
                <a:cs typeface="Times New Roman"/>
              </a:rPr>
              <a:t>is</a:t>
            </a:r>
            <a:r>
              <a:rPr dirty="0" smtClean="0" baseline="3968" sz="2100" spc="7">
                <a:latin typeface="Times New Roman"/>
                <a:cs typeface="Times New Roman"/>
              </a:rPr>
              <a:t>:</a:t>
            </a:r>
            <a:r>
              <a:rPr dirty="0" smtClean="0" baseline="3968" sz="2100" spc="0">
                <a:latin typeface="Times New Roman"/>
                <a:cs typeface="Times New Roman"/>
              </a:rPr>
              <a:t>-</a:t>
            </a:r>
            <a:endParaRPr baseline="3968" sz="210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279775" y="6161404"/>
            <a:ext cx="36131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3665346" y="6062344"/>
            <a:ext cx="60642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3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3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𝐺</a:t>
            </a:r>
            <a:r>
              <a:rPr dirty="0" smtClean="0" sz="1000" spc="65">
                <a:latin typeface="Cambria Math"/>
                <a:cs typeface="Cambria Math"/>
              </a:rPr>
              <a:t>�</a:t>
            </a:r>
            <a:r>
              <a:rPr dirty="0" smtClean="0" baseline="11904" sz="2100" spc="0">
                <a:latin typeface="Cambria Math"/>
                <a:cs typeface="Cambria Math"/>
              </a:rPr>
              <a:t>𝐴</a:t>
            </a:r>
            <a:r>
              <a:rPr dirty="0" smtClean="0" sz="1000" spc="-10">
                <a:latin typeface="Cambria Math"/>
                <a:cs typeface="Cambria Math"/>
              </a:rPr>
              <a:t>𝑒�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3756786" y="6280276"/>
            <a:ext cx="426720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4𝜋</a:t>
            </a:r>
            <a:r>
              <a:rPr dirty="0" smtClean="0" sz="1400" spc="40">
                <a:latin typeface="Cambria Math"/>
                <a:cs typeface="Cambria Math"/>
              </a:rPr>
              <a:t>�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8" name="object 18"/>
          <p:cNvSpPr/>
          <p:nvPr/>
        </p:nvSpPr>
        <p:spPr>
          <a:xfrm>
            <a:off x="3678046" y="6288913"/>
            <a:ext cx="591616" cy="0"/>
          </a:xfrm>
          <a:custGeom>
            <a:avLst/>
            <a:gdLst/>
            <a:ahLst/>
            <a:cxnLst/>
            <a:rect l="l" t="t" r="r" b="b"/>
            <a:pathLst>
              <a:path w="591616" h="0">
                <a:moveTo>
                  <a:pt x="0" y="0"/>
                </a:moveTo>
                <a:lnTo>
                  <a:pt x="591616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9" name="object 19"/>
          <p:cNvSpPr txBox="1"/>
          <p:nvPr/>
        </p:nvSpPr>
        <p:spPr>
          <a:xfrm>
            <a:off x="444500" y="6443344"/>
            <a:ext cx="4161154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g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 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e e</a:t>
            </a:r>
            <a:r>
              <a:rPr dirty="0" smtClean="0" sz="1400" spc="-10">
                <a:latin typeface="Times New Roman"/>
                <a:cs typeface="Times New Roman"/>
              </a:rPr>
              <a:t>x</a:t>
            </a:r>
            <a:r>
              <a:rPr dirty="0" smtClean="0" sz="1400" spc="0">
                <a:latin typeface="Times New Roman"/>
                <a:cs typeface="Times New Roman"/>
              </a:rPr>
              <a:t>pr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35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3317875" y="6766432"/>
            <a:ext cx="38163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𝐺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3723259" y="6630796"/>
            <a:ext cx="50990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4𝜋𝐴</a:t>
            </a:r>
            <a:r>
              <a:rPr dirty="0" smtClean="0" baseline="-16666" sz="1500" spc="-15">
                <a:latin typeface="Cambria Math"/>
                <a:cs typeface="Cambria Math"/>
              </a:rPr>
              <a:t>𝑒�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3884803" y="6831964"/>
            <a:ext cx="188595" cy="2781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-15873" sz="2100">
                <a:latin typeface="Cambria Math"/>
                <a:cs typeface="Cambria Math"/>
              </a:rPr>
              <a:t>𝜆</a:t>
            </a:r>
            <a:r>
              <a:rPr dirty="0" smtClean="0" sz="1000" spc="20">
                <a:latin typeface="Cambria Math"/>
                <a:cs typeface="Cambria Math"/>
              </a:rPr>
              <a:t>2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23" name="object 23"/>
          <p:cNvSpPr/>
          <p:nvPr/>
        </p:nvSpPr>
        <p:spPr>
          <a:xfrm>
            <a:off x="3735959" y="6893940"/>
            <a:ext cx="495604" cy="0"/>
          </a:xfrm>
          <a:custGeom>
            <a:avLst/>
            <a:gdLst/>
            <a:ahLst/>
            <a:cxnLst/>
            <a:rect l="l" t="t" r="r" b="b"/>
            <a:pathLst>
              <a:path w="495604" h="0">
                <a:moveTo>
                  <a:pt x="0" y="0"/>
                </a:moveTo>
                <a:lnTo>
                  <a:pt x="495604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4" name="object 24"/>
          <p:cNvSpPr txBox="1"/>
          <p:nvPr/>
        </p:nvSpPr>
        <p:spPr>
          <a:xfrm>
            <a:off x="444500" y="7048372"/>
            <a:ext cx="565531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Su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u.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u.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b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v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ields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 b="1" i="1">
                <a:latin typeface="Times New Roman"/>
                <a:cs typeface="Times New Roman"/>
              </a:rPr>
              <a:t>F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i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5" b="1" i="1">
                <a:latin typeface="Times New Roman"/>
                <a:cs typeface="Times New Roman"/>
              </a:rPr>
              <a:t> </a:t>
            </a:r>
            <a:r>
              <a:rPr dirty="0" smtClean="0" sz="1400" spc="-10" b="1" i="1">
                <a:latin typeface="Times New Roman"/>
                <a:cs typeface="Times New Roman"/>
              </a:rPr>
              <a:t>t</a:t>
            </a:r>
            <a:r>
              <a:rPr dirty="0" smtClean="0" sz="1400" spc="-10" b="1" i="1">
                <a:latin typeface="Times New Roman"/>
                <a:cs typeface="Times New Roman"/>
              </a:rPr>
              <a:t>r</a:t>
            </a:r>
            <a:r>
              <a:rPr dirty="0" smtClean="0" sz="1400" spc="0" b="1" i="1">
                <a:latin typeface="Times New Roman"/>
                <a:cs typeface="Times New Roman"/>
              </a:rPr>
              <a:t>an</a:t>
            </a:r>
            <a:r>
              <a:rPr dirty="0" smtClean="0" sz="1400" spc="-20" b="1" i="1">
                <a:latin typeface="Times New Roman"/>
                <a:cs typeface="Times New Roman"/>
              </a:rPr>
              <a:t>s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-20" b="1" i="1">
                <a:latin typeface="Times New Roman"/>
                <a:cs typeface="Times New Roman"/>
              </a:rPr>
              <a:t>s</a:t>
            </a:r>
            <a:r>
              <a:rPr dirty="0" smtClean="0" sz="1400" spc="0" b="1" i="1">
                <a:latin typeface="Times New Roman"/>
                <a:cs typeface="Times New Roman"/>
              </a:rPr>
              <a:t>s</a:t>
            </a:r>
            <a:r>
              <a:rPr dirty="0" smtClean="0" sz="1400" spc="-10" b="1" i="1">
                <a:latin typeface="Times New Roman"/>
                <a:cs typeface="Times New Roman"/>
              </a:rPr>
              <a:t>i</a:t>
            </a:r>
            <a:r>
              <a:rPr dirty="0" smtClean="0" sz="1400" spc="0" b="1" i="1">
                <a:latin typeface="Times New Roman"/>
                <a:cs typeface="Times New Roman"/>
              </a:rPr>
              <a:t>on </a:t>
            </a:r>
            <a:r>
              <a:rPr dirty="0" smtClean="0" sz="1400" spc="-20" b="1" i="1">
                <a:latin typeface="Times New Roman"/>
                <a:cs typeface="Times New Roman"/>
              </a:rPr>
              <a:t>f</a:t>
            </a:r>
            <a:r>
              <a:rPr dirty="0" smtClean="0" sz="1400" spc="0" b="1" i="1">
                <a:latin typeface="Times New Roman"/>
                <a:cs typeface="Times New Roman"/>
              </a:rPr>
              <a:t>o</a:t>
            </a:r>
            <a:r>
              <a:rPr dirty="0" smtClean="0" sz="1400" spc="-20" b="1" i="1">
                <a:latin typeface="Times New Roman"/>
                <a:cs typeface="Times New Roman"/>
              </a:rPr>
              <a:t>r</a:t>
            </a:r>
            <a:r>
              <a:rPr dirty="0" smtClean="0" sz="1400" spc="20" b="1" i="1">
                <a:latin typeface="Times New Roman"/>
                <a:cs typeface="Times New Roman"/>
              </a:rPr>
              <a:t>m</a:t>
            </a:r>
            <a:r>
              <a:rPr dirty="0" smtClean="0" sz="1400" spc="-15" b="1" i="1">
                <a:latin typeface="Times New Roman"/>
                <a:cs typeface="Times New Roman"/>
              </a:rPr>
              <a:t>u</a:t>
            </a:r>
            <a:r>
              <a:rPr dirty="0" smtClean="0" sz="1400" spc="-10" b="1" i="1">
                <a:latin typeface="Times New Roman"/>
                <a:cs typeface="Times New Roman"/>
              </a:rPr>
              <a:t>l</a:t>
            </a:r>
            <a:r>
              <a:rPr dirty="0" smtClean="0" sz="1400" spc="20" b="1" i="1">
                <a:latin typeface="Times New Roman"/>
                <a:cs typeface="Times New Roman"/>
              </a:rPr>
              <a:t>a</a:t>
            </a:r>
            <a:r>
              <a:rPr dirty="0" smtClean="0" sz="1400" spc="0" b="1">
                <a:latin typeface="Times New Roman"/>
                <a:cs typeface="Times New Roman"/>
              </a:rPr>
              <a:t>:-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234054" y="7395844"/>
            <a:ext cx="36322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6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3619627" y="7260208"/>
            <a:ext cx="70104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8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𝜆</a:t>
            </a:r>
            <a:r>
              <a:rPr dirty="0" smtClean="0" baseline="27777" sz="1500" spc="30">
                <a:latin typeface="Cambria Math"/>
                <a:cs typeface="Cambria Math"/>
              </a:rPr>
              <a:t>2</a:t>
            </a:r>
            <a:endParaRPr baseline="27777" sz="1500">
              <a:latin typeface="Cambria Math"/>
              <a:cs typeface="Cambria Math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3685159" y="7514716"/>
            <a:ext cx="56959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4</a:t>
            </a:r>
            <a:r>
              <a:rPr dirty="0" smtClean="0" sz="1400" spc="-5">
                <a:latin typeface="Cambria Math"/>
                <a:cs typeface="Cambria Math"/>
              </a:rPr>
              <a:t>𝜋</a:t>
            </a:r>
            <a:r>
              <a:rPr dirty="0" smtClean="0" sz="1400" spc="25">
                <a:latin typeface="Cambria Math"/>
                <a:cs typeface="Cambria Math"/>
              </a:rPr>
              <a:t>�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28" name="object 28"/>
          <p:cNvSpPr/>
          <p:nvPr/>
        </p:nvSpPr>
        <p:spPr>
          <a:xfrm>
            <a:off x="3632327" y="7523352"/>
            <a:ext cx="681532" cy="0"/>
          </a:xfrm>
          <a:custGeom>
            <a:avLst/>
            <a:gdLst/>
            <a:ahLst/>
            <a:cxnLst/>
            <a:rect l="l" t="t" r="r" b="b"/>
            <a:pathLst>
              <a:path w="681532" h="0">
                <a:moveTo>
                  <a:pt x="0" y="0"/>
                </a:moveTo>
                <a:lnTo>
                  <a:pt x="68153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9" name="object 29"/>
          <p:cNvSpPr txBox="1"/>
          <p:nvPr/>
        </p:nvSpPr>
        <p:spPr>
          <a:xfrm>
            <a:off x="444500" y="7731632"/>
            <a:ext cx="6670040" cy="103568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ts val="1610"/>
              </a:lnSpc>
            </a:pPr>
            <a:r>
              <a:rPr dirty="0" smtClean="0" sz="1400">
                <a:latin typeface="Times New Roman"/>
                <a:cs typeface="Times New Roman"/>
              </a:rPr>
              <a:t>If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atc</a:t>
            </a:r>
            <a:r>
              <a:rPr dirty="0" smtClean="0" sz="1400" spc="5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b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ve</a:t>
            </a:r>
            <a:r>
              <a:rPr dirty="0" smtClean="0" sz="1400" spc="4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ec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0">
                <a:latin typeface="Times New Roman"/>
                <a:cs typeface="Times New Roman"/>
              </a:rPr>
              <a:t> p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la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iz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or (P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F)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acco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or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30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at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h.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565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here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baseline="-9259" sz="1350" spc="0" i="1">
                <a:latin typeface="Times New Roman"/>
                <a:cs typeface="Times New Roman"/>
              </a:rPr>
              <a:t>r  </a:t>
            </a:r>
            <a:r>
              <a:rPr dirty="0" smtClean="0" baseline="-9259" sz="1350" spc="22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rece</a:t>
            </a:r>
            <a:r>
              <a:rPr dirty="0" smtClean="0" sz="1400" spc="5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spc="-10" i="1">
                <a:latin typeface="Times New Roman"/>
                <a:cs typeface="Times New Roman"/>
              </a:rPr>
              <a:t>P</a:t>
            </a:r>
            <a:r>
              <a:rPr dirty="0" smtClean="0" baseline="-9259" sz="1350" spc="0" i="1">
                <a:latin typeface="Times New Roman"/>
                <a:cs typeface="Times New Roman"/>
              </a:rPr>
              <a:t>t  </a:t>
            </a:r>
            <a:r>
              <a:rPr dirty="0" smtClean="0" baseline="-9259" sz="1350" spc="30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W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44500" y="8760205"/>
            <a:ext cx="215265" cy="2133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ts val="1675"/>
              </a:lnSpc>
            </a:pPr>
            <a:r>
              <a:rPr dirty="0" smtClean="0" baseline="5952" sz="2100" spc="-15" i="1">
                <a:latin typeface="Times New Roman"/>
                <a:cs typeface="Times New Roman"/>
              </a:rPr>
              <a:t>A</a:t>
            </a:r>
            <a:r>
              <a:rPr dirty="0" smtClean="0" sz="900" spc="-5" i="1">
                <a:latin typeface="Times New Roman"/>
                <a:cs typeface="Times New Roman"/>
              </a:rPr>
              <a:t>et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723391" y="8740393"/>
            <a:ext cx="3426460" cy="22542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= effec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of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na,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44500" y="8944609"/>
            <a:ext cx="3522345" cy="63373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 i="1">
                <a:latin typeface="Times New Roman"/>
                <a:cs typeface="Times New Roman"/>
              </a:rPr>
              <a:t>A</a:t>
            </a:r>
            <a:r>
              <a:rPr dirty="0" smtClean="0" baseline="-9259" sz="1350" spc="-7" i="1">
                <a:latin typeface="Times New Roman"/>
                <a:cs typeface="Times New Roman"/>
              </a:rPr>
              <a:t>e</a:t>
            </a:r>
            <a:r>
              <a:rPr dirty="0" smtClean="0" baseline="-9259" sz="1350" spc="0" i="1">
                <a:latin typeface="Times New Roman"/>
                <a:cs typeface="Times New Roman"/>
              </a:rPr>
              <a:t>r  </a:t>
            </a:r>
            <a:r>
              <a:rPr dirty="0" smtClean="0" baseline="-9259" sz="1350" spc="22" i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= effec</a:t>
            </a:r>
            <a:r>
              <a:rPr dirty="0" smtClean="0" sz="1400" spc="5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ve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pe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re 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a,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2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i="1">
                <a:latin typeface="Times New Roman"/>
                <a:cs typeface="Times New Roman"/>
              </a:rPr>
              <a:t>r </a:t>
            </a:r>
            <a:r>
              <a:rPr dirty="0" smtClean="0" sz="140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bet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  <a:p>
            <a:pPr marL="12700">
              <a:lnSpc>
                <a:spcPts val="1610"/>
              </a:lnSpc>
            </a:pPr>
            <a:r>
              <a:rPr dirty="0" smtClean="0" sz="1400" i="1">
                <a:latin typeface="Times New Roman"/>
                <a:cs typeface="Times New Roman"/>
              </a:rPr>
              <a:t>λ </a:t>
            </a:r>
            <a:r>
              <a:rPr dirty="0" smtClean="0" sz="1400">
                <a:latin typeface="Times New Roman"/>
                <a:cs typeface="Times New Roman"/>
              </a:rPr>
              <a:t>=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h,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m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/>
          <p:nvPr/>
        </p:nvSpPr>
        <p:spPr>
          <a:xfrm>
            <a:off x="457200" y="1158239"/>
            <a:ext cx="6676644" cy="189280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34" name="object 3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3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p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r</a:t>
            </a:r>
            <a:r>
              <a:rPr dirty="0" smtClean="0" sz="1300" spc="-5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(</a:t>
            </a:r>
            <a:r>
              <a:rPr dirty="0" smtClean="0" sz="1300" spc="-5" i="1">
                <a:latin typeface="Monotype Corsiva"/>
                <a:cs typeface="Monotype Corsiva"/>
              </a:rPr>
              <a:t>4</a:t>
            </a:r>
            <a:r>
              <a:rPr dirty="0" smtClean="0" sz="1300" spc="-5" i="1">
                <a:latin typeface="Monotype Corsiva"/>
                <a:cs typeface="Monotype Corsiva"/>
              </a:rPr>
              <a:t>)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1689" y="417067"/>
            <a:ext cx="1764664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0" marR="12700" indent="-19050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6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6001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 txBox="1"/>
          <p:nvPr/>
        </p:nvSpPr>
        <p:spPr>
          <a:xfrm>
            <a:off x="444500" y="3682110"/>
            <a:ext cx="5869940" cy="45656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600" spc="-10" b="1" u="heavy">
                <a:latin typeface="Times New Roman"/>
                <a:cs typeface="Times New Roman"/>
              </a:rPr>
              <a:t>Ra</a:t>
            </a:r>
            <a:r>
              <a:rPr dirty="0" smtClean="0" sz="1600" spc="-10" b="1" u="heavy">
                <a:latin typeface="Times New Roman"/>
                <a:cs typeface="Times New Roman"/>
              </a:rPr>
              <a:t>da</a:t>
            </a:r>
            <a:r>
              <a:rPr dirty="0" smtClean="0" sz="1600" spc="-10" b="1" u="heavy">
                <a:latin typeface="Times New Roman"/>
                <a:cs typeface="Times New Roman"/>
              </a:rPr>
              <a:t>r</a:t>
            </a:r>
            <a:r>
              <a:rPr dirty="0" smtClean="0" sz="1600" spc="-5" b="1" u="heavy">
                <a:latin typeface="Times New Roman"/>
                <a:cs typeface="Times New Roman"/>
              </a:rPr>
              <a:t> </a:t>
            </a:r>
            <a:r>
              <a:rPr dirty="0" smtClean="0" sz="1600" spc="-10" b="1" u="heavy">
                <a:latin typeface="Times New Roman"/>
                <a:cs typeface="Times New Roman"/>
              </a:rPr>
              <a:t>equatio</a:t>
            </a:r>
            <a:r>
              <a:rPr dirty="0" smtClean="0" sz="1600" spc="-10" b="1" u="heavy">
                <a:latin typeface="Times New Roman"/>
                <a:cs typeface="Times New Roman"/>
              </a:rPr>
              <a:t>n</a:t>
            </a:r>
            <a:r>
              <a:rPr dirty="0" smtClean="0" sz="1600" spc="5" b="1" u="heavy">
                <a:latin typeface="Times New Roman"/>
                <a:cs typeface="Times New Roman"/>
              </a:rPr>
              <a:t>:</a:t>
            </a:r>
            <a:r>
              <a:rPr dirty="0" smtClean="0" sz="1600" spc="-10" b="1" u="heavy">
                <a:latin typeface="Times New Roman"/>
                <a:cs typeface="Times New Roman"/>
              </a:rPr>
              <a:t>-</a:t>
            </a:r>
            <a:endParaRPr sz="1600">
              <a:latin typeface="Times New Roman"/>
              <a:cs typeface="Times New Roman"/>
            </a:endParaRPr>
          </a:p>
          <a:p>
            <a:pPr marL="12700">
              <a:lnSpc>
                <a:spcPts val="158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ing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t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get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shown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g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6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302634" y="7052944"/>
            <a:ext cx="949325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23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𝑖�𝑐</a:t>
            </a:r>
            <a:r>
              <a:rPr dirty="0" smtClean="0" baseline="11904" sz="2100" spc="-15">
                <a:latin typeface="Cambria Math"/>
                <a:cs typeface="Cambria Math"/>
              </a:rPr>
              <a:t>=</a:t>
            </a:r>
            <a:r>
              <a:rPr dirty="0" smtClean="0" baseline="11904" sz="2100" spc="104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4𝜋</a:t>
            </a:r>
            <a:r>
              <a:rPr dirty="0" smtClean="0" baseline="-25793" sz="2100" spc="60">
                <a:latin typeface="Cambria Math"/>
                <a:cs typeface="Cambria Math"/>
              </a:rPr>
              <a:t>�</a:t>
            </a:r>
            <a:r>
              <a:rPr dirty="0" smtClean="0" baseline="-13888" sz="1500" spc="30">
                <a:latin typeface="Cambria Math"/>
                <a:cs typeface="Cambria Math"/>
              </a:rPr>
              <a:t>2</a:t>
            </a:r>
            <a:endParaRPr baseline="-13888" sz="15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64990" y="6880732"/>
            <a:ext cx="34798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0" name="object 10"/>
          <p:cNvSpPr/>
          <p:nvPr/>
        </p:nvSpPr>
        <p:spPr>
          <a:xfrm>
            <a:off x="3839590" y="7143876"/>
            <a:ext cx="407212" cy="0"/>
          </a:xfrm>
          <a:custGeom>
            <a:avLst/>
            <a:gdLst/>
            <a:ahLst/>
            <a:cxnLst/>
            <a:rect l="l" t="t" r="r" b="b"/>
            <a:pathLst>
              <a:path w="407212" h="0">
                <a:moveTo>
                  <a:pt x="0" y="0"/>
                </a:moveTo>
                <a:lnTo>
                  <a:pt x="4072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1" name="object 11"/>
          <p:cNvSpPr txBox="1"/>
          <p:nvPr/>
        </p:nvSpPr>
        <p:spPr>
          <a:xfrm>
            <a:off x="444500" y="7312532"/>
            <a:ext cx="6671309" cy="8559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algn="just" marL="12700" marR="12700">
              <a:lnSpc>
                <a:spcPts val="161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2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on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14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lly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 </a:t>
            </a:r>
            <a:r>
              <a:rPr dirty="0" smtClean="0" sz="1400" spc="-15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n, </a:t>
            </a:r>
            <a:r>
              <a:rPr dirty="0" smtClean="0" sz="1400" spc="-16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it </a:t>
            </a:r>
            <a:r>
              <a:rPr dirty="0" smtClean="0" sz="1400" spc="-16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 </a:t>
            </a:r>
            <a:r>
              <a:rPr dirty="0" smtClean="0" sz="1400" spc="-15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-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ia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ed</a:t>
            </a:r>
            <a:r>
              <a:rPr dirty="0" smtClean="0" sz="1400" spc="0">
                <a:latin typeface="Times New Roman"/>
                <a:cs typeface="Times New Roman"/>
              </a:rPr>
              <a:t> i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ca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,</a:t>
            </a:r>
            <a:r>
              <a:rPr dirty="0" smtClean="0" sz="1400" spc="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so</a:t>
            </a:r>
            <a:r>
              <a:rPr dirty="0" smtClean="0" sz="1400" spc="-15">
                <a:latin typeface="Times New Roman"/>
                <a:cs typeface="Times New Roman"/>
              </a:rPr>
              <a:t>f</a:t>
            </a:r>
            <a:r>
              <a:rPr dirty="0" smtClean="0" sz="1400" spc="0">
                <a:latin typeface="Times New Roman"/>
                <a:cs typeface="Times New Roman"/>
              </a:rPr>
              <a:t>ar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nce</a:t>
            </a:r>
            <a:r>
              <a:rPr dirty="0" smtClean="0" sz="1400" spc="-1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d.</a:t>
            </a:r>
            <a:r>
              <a:rPr dirty="0" smtClean="0" sz="1400" spc="5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0">
                <a:latin typeface="Times New Roman"/>
                <a:cs typeface="Times New Roman"/>
              </a:rPr>
              <a:t>nt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5">
                <a:latin typeface="Times New Roman"/>
                <a:cs typeface="Times New Roman"/>
              </a:rPr>
              <a:t>p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ur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20">
                <a:latin typeface="Times New Roman"/>
                <a:cs typeface="Times New Roman"/>
              </a:rPr>
              <a:t> </a:t>
            </a:r>
            <a:r>
              <a:rPr dirty="0" smtClean="0" sz="1400" spc="25">
                <a:latin typeface="Times New Roman"/>
                <a:cs typeface="Times New Roman"/>
              </a:rPr>
              <a:t>P</a:t>
            </a:r>
            <a:r>
              <a:rPr dirty="0" smtClean="0" baseline="-9259" sz="1350" spc="0">
                <a:latin typeface="Times New Roman"/>
                <a:cs typeface="Times New Roman"/>
              </a:rPr>
              <a:t>c </a:t>
            </a:r>
            <a:r>
              <a:rPr dirty="0" smtClean="0" baseline="-9259" sz="1350" spc="-127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1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bt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 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ulti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20">
                <a:latin typeface="Times New Roman"/>
                <a:cs typeface="Times New Roman"/>
              </a:rPr>
              <a:t>y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p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d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ity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by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radar cr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40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 algn="ctr" marR="10160">
              <a:lnSpc>
                <a:spcPts val="1614"/>
              </a:lnSpc>
            </a:pPr>
            <a:r>
              <a:rPr dirty="0" smtClean="0" sz="1400" spc="-2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r>
              <a:rPr dirty="0" smtClean="0" sz="1400" spc="-1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𝜎</a:t>
            </a: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𝑖�𝑐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554603" y="8979153"/>
            <a:ext cx="406908" cy="0"/>
          </a:xfrm>
          <a:custGeom>
            <a:avLst/>
            <a:gdLst/>
            <a:ahLst/>
            <a:cxnLst/>
            <a:rect l="l" t="t" r="r" b="b"/>
            <a:pathLst>
              <a:path w="406908" h="0">
                <a:moveTo>
                  <a:pt x="0" y="0"/>
                </a:moveTo>
                <a:lnTo>
                  <a:pt x="40690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 txBox="1"/>
          <p:nvPr/>
        </p:nvSpPr>
        <p:spPr>
          <a:xfrm>
            <a:off x="444500" y="8119744"/>
            <a:ext cx="6668134" cy="107505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σ =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ra</a:t>
            </a:r>
            <a:r>
              <a:rPr dirty="0" smtClean="0" sz="1400" spc="5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ar 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ss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se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n.</a:t>
            </a:r>
            <a:endParaRPr sz="1400">
              <a:latin typeface="Times New Roman"/>
              <a:cs typeface="Times New Roman"/>
            </a:endParaRPr>
          </a:p>
          <a:p>
            <a:pPr marL="12700" marR="12700">
              <a:lnSpc>
                <a:spcPts val="1620"/>
              </a:lnSpc>
              <a:spcBef>
                <a:spcPts val="35"/>
              </a:spcBef>
            </a:pPr>
            <a:r>
              <a:rPr dirty="0" smtClean="0" sz="1400" spc="-1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a</a:t>
            </a:r>
            <a:r>
              <a:rPr dirty="0" smtClean="0" sz="1400" spc="0" b="1" u="heavy">
                <a:latin typeface="Times New Roman"/>
                <a:cs typeface="Times New Roman"/>
              </a:rPr>
              <a:t>da</a:t>
            </a:r>
            <a:r>
              <a:rPr dirty="0" smtClean="0" sz="1400" spc="0" b="1" u="heavy">
                <a:latin typeface="Times New Roman"/>
                <a:cs typeface="Times New Roman"/>
              </a:rPr>
              <a:t>r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7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c</a:t>
            </a:r>
            <a:r>
              <a:rPr dirty="0" smtClean="0" sz="1400" spc="-15" b="1" u="heavy">
                <a:latin typeface="Times New Roman"/>
                <a:cs typeface="Times New Roman"/>
              </a:rPr>
              <a:t>r</a:t>
            </a:r>
            <a:r>
              <a:rPr dirty="0" smtClean="0" sz="1400" spc="-1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0" b="1" u="heavy">
                <a:latin typeface="Times New Roman"/>
                <a:cs typeface="Times New Roman"/>
              </a:rPr>
              <a:t> </a:t>
            </a:r>
            <a:r>
              <a:rPr dirty="0" smtClean="0" sz="1400" spc="-160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s</a:t>
            </a:r>
            <a:r>
              <a:rPr dirty="0" smtClean="0" sz="1400" spc="-15" b="1" u="heavy">
                <a:latin typeface="Times New Roman"/>
                <a:cs typeface="Times New Roman"/>
              </a:rPr>
              <a:t>e</a:t>
            </a:r>
            <a:r>
              <a:rPr dirty="0" smtClean="0" sz="1400" spc="0" b="1" u="heavy">
                <a:latin typeface="Times New Roman"/>
                <a:cs typeface="Times New Roman"/>
              </a:rPr>
              <a:t>ct</a:t>
            </a:r>
            <a:r>
              <a:rPr dirty="0" smtClean="0" sz="1400" spc="-10" b="1" u="heavy">
                <a:latin typeface="Times New Roman"/>
                <a:cs typeface="Times New Roman"/>
              </a:rPr>
              <a:t>i</a:t>
            </a:r>
            <a:r>
              <a:rPr dirty="0" smtClean="0" sz="1400" spc="0" b="1" u="heavy">
                <a:latin typeface="Times New Roman"/>
                <a:cs typeface="Times New Roman"/>
              </a:rPr>
              <a:t>o</a:t>
            </a:r>
            <a:r>
              <a:rPr dirty="0" smtClean="0" sz="1400" spc="0" b="1" u="heavy">
                <a:latin typeface="Times New Roman"/>
                <a:cs typeface="Times New Roman"/>
              </a:rPr>
              <a:t>n</a:t>
            </a:r>
            <a:r>
              <a:rPr dirty="0" smtClean="0" sz="1400" spc="155" b="1" u="heavy">
                <a:latin typeface="Times New Roman"/>
                <a:cs typeface="Times New Roman"/>
              </a:rPr>
              <a:t> </a:t>
            </a:r>
            <a:r>
              <a:rPr dirty="0" smtClean="0" sz="1400" spc="0" b="1" u="heavy">
                <a:latin typeface="Times New Roman"/>
                <a:cs typeface="Times New Roman"/>
              </a:rPr>
              <a:t>σ</a:t>
            </a:r>
            <a:r>
              <a:rPr dirty="0" smtClean="0" sz="1400" spc="5" b="1" u="heavy">
                <a:latin typeface="Times New Roman"/>
                <a:cs typeface="Times New Roman"/>
              </a:rPr>
              <a:t>:</a:t>
            </a:r>
            <a:r>
              <a:rPr dirty="0" smtClean="0" sz="1400" spc="0" b="1" u="heavy">
                <a:latin typeface="Times New Roman"/>
                <a:cs typeface="Times New Roman"/>
              </a:rPr>
              <a:t>-</a:t>
            </a:r>
            <a:r>
              <a:rPr dirty="0" smtClean="0" sz="1400" spc="0" b="1">
                <a:latin typeface="Times New Roman"/>
                <a:cs typeface="Times New Roman"/>
              </a:rPr>
              <a:t> </a:t>
            </a:r>
            <a:r>
              <a:rPr dirty="0" smtClean="0" sz="1400" spc="-175" b="1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is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v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area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of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ta</a:t>
            </a:r>
            <a:r>
              <a:rPr dirty="0" smtClean="0" sz="1400" spc="-15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g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reradi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ted</a:t>
            </a:r>
            <a:r>
              <a:rPr dirty="0" smtClean="0" sz="1400" spc="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 </a:t>
            </a:r>
            <a:r>
              <a:rPr dirty="0" smtClean="0" sz="1400" spc="-17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de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 </a:t>
            </a:r>
            <a:r>
              <a:rPr dirty="0" smtClean="0" sz="1400" spc="-17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po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0">
                <a:latin typeface="Times New Roman"/>
                <a:cs typeface="Times New Roman"/>
              </a:rPr>
              <a:t> 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ly</a:t>
            </a:r>
            <a:r>
              <a:rPr dirty="0" smtClean="0" sz="1400" spc="-2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l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d</a:t>
            </a:r>
            <a:r>
              <a:rPr dirty="0" smtClean="0" sz="1400" spc="0">
                <a:latin typeface="Times New Roman"/>
                <a:cs typeface="Times New Roman"/>
              </a:rPr>
              <a:t>ir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ns.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700"/>
              </a:lnSpc>
              <a:spcBef>
                <a:spcPts val="43"/>
              </a:spcBef>
            </a:pPr>
            <a:endParaRPr sz="700"/>
          </a:p>
          <a:p>
            <a:pPr>
              <a:lnSpc>
                <a:spcPts val="1000"/>
              </a:lnSpc>
            </a:pPr>
            <a:endParaRPr sz="1000"/>
          </a:p>
          <a:p>
            <a:pPr algn="ctr" marR="1905">
              <a:lnSpc>
                <a:spcPct val="100000"/>
              </a:lnSpc>
            </a:pPr>
            <a:r>
              <a:rPr dirty="0" smtClean="0" baseline="37698" sz="2100" spc="-232">
                <a:latin typeface="Cambria Math"/>
                <a:cs typeface="Cambria Math"/>
              </a:rPr>
              <a:t>�</a:t>
            </a:r>
            <a:r>
              <a:rPr dirty="0" smtClean="0" baseline="36111" sz="1500" spc="-15">
                <a:latin typeface="Cambria Math"/>
                <a:cs typeface="Cambria Math"/>
              </a:rPr>
              <a:t>�𝑐𝑎�</a:t>
            </a:r>
            <a:r>
              <a:rPr dirty="0" smtClean="0" baseline="36111" sz="1500" spc="-15">
                <a:latin typeface="Cambria Math"/>
                <a:cs typeface="Cambria Math"/>
              </a:rPr>
              <a:t> </a:t>
            </a:r>
            <a:r>
              <a:rPr dirty="0" smtClean="0" baseline="36111" sz="1500" spc="67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4𝜋</a:t>
            </a:r>
            <a:r>
              <a:rPr dirty="0" smtClean="0" sz="1400" spc="40">
                <a:latin typeface="Cambria Math"/>
                <a:cs typeface="Cambria Math"/>
              </a:rPr>
              <a:t>�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r>
              <a:rPr dirty="0" smtClean="0" baseline="22222" sz="1500" spc="30">
                <a:latin typeface="Cambria Math"/>
                <a:cs typeface="Cambria Math"/>
              </a:rPr>
              <a:t>  </a:t>
            </a:r>
            <a:r>
              <a:rPr dirty="0" smtClean="0" baseline="37698" sz="2100" spc="30">
                <a:latin typeface="Cambria Math"/>
                <a:cs typeface="Cambria Math"/>
              </a:rPr>
              <a:t>=</a:t>
            </a:r>
            <a:r>
              <a:rPr dirty="0" smtClean="0" baseline="37698" sz="2100" spc="104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4𝜋</a:t>
            </a:r>
            <a:r>
              <a:rPr dirty="0" smtClean="0" sz="1400" spc="40">
                <a:latin typeface="Cambria Math"/>
                <a:cs typeface="Cambria Math"/>
              </a:rPr>
              <a:t>�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3669919" y="8716009"/>
            <a:ext cx="165735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𝑐</a:t>
            </a:r>
            <a:endParaRPr baseline="-16666" sz="1500">
              <a:latin typeface="Cambria Math"/>
              <a:cs typeface="Cambria Math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181983" y="8752585"/>
            <a:ext cx="417195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𝜎</a:t>
            </a:r>
            <a:r>
              <a:rPr dirty="0" smtClean="0" baseline="11904" sz="2100" spc="-23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𝑖�𝑐</a:t>
            </a:r>
            <a:endParaRPr sz="1000">
              <a:latin typeface="Cambria Math"/>
              <a:cs typeface="Cambria Math"/>
            </a:endParaRPr>
          </a:p>
        </p:txBody>
      </p:sp>
      <p:sp>
        <p:nvSpPr>
          <p:cNvPr id="16" name="object 16"/>
          <p:cNvSpPr/>
          <p:nvPr/>
        </p:nvSpPr>
        <p:spPr>
          <a:xfrm>
            <a:off x="4193159" y="8979153"/>
            <a:ext cx="407212" cy="0"/>
          </a:xfrm>
          <a:custGeom>
            <a:avLst/>
            <a:gdLst/>
            <a:ahLst/>
            <a:cxnLst/>
            <a:rect l="l" t="t" r="r" b="b"/>
            <a:pathLst>
              <a:path w="407212" h="0">
                <a:moveTo>
                  <a:pt x="0" y="0"/>
                </a:moveTo>
                <a:lnTo>
                  <a:pt x="4072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7" name="object 17"/>
          <p:cNvSpPr/>
          <p:nvPr/>
        </p:nvSpPr>
        <p:spPr>
          <a:xfrm>
            <a:off x="3839590" y="9379965"/>
            <a:ext cx="407212" cy="0"/>
          </a:xfrm>
          <a:custGeom>
            <a:avLst/>
            <a:gdLst/>
            <a:ahLst/>
            <a:cxnLst/>
            <a:rect l="l" t="t" r="r" b="b"/>
            <a:pathLst>
              <a:path w="407212" h="0">
                <a:moveTo>
                  <a:pt x="0" y="0"/>
                </a:moveTo>
                <a:lnTo>
                  <a:pt x="407212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8" name="object 18"/>
          <p:cNvSpPr txBox="1"/>
          <p:nvPr/>
        </p:nvSpPr>
        <p:spPr>
          <a:xfrm>
            <a:off x="2296414" y="9288983"/>
            <a:ext cx="2145030" cy="30670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 spc="-41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2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𝐴</a:t>
            </a:r>
            <a:r>
              <a:rPr dirty="0" smtClean="0" sz="1000" spc="-10">
                <a:latin typeface="Cambria Math"/>
                <a:cs typeface="Cambria Math"/>
              </a:rPr>
              <a:t>𝑒�</a:t>
            </a:r>
            <a:r>
              <a:rPr dirty="0" smtClean="0" sz="1000" spc="-125">
                <a:latin typeface="Cambria Math"/>
                <a:cs typeface="Cambria Math"/>
              </a:rPr>
              <a:t> </a:t>
            </a:r>
            <a:r>
              <a:rPr dirty="0" smtClean="0" baseline="11904" sz="2100" spc="-23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�𝑐𝑎�</a:t>
            </a:r>
            <a:r>
              <a:rPr dirty="0" smtClean="0" sz="1000" spc="-10">
                <a:latin typeface="Cambria Math"/>
                <a:cs typeface="Cambria Math"/>
              </a:rPr>
              <a:t> </a:t>
            </a:r>
            <a:r>
              <a:rPr dirty="0" smtClean="0" sz="1000" spc="3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r>
              <a:rPr dirty="0" smtClean="0" baseline="11904" sz="2100" spc="120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𝐴</a:t>
            </a:r>
            <a:r>
              <a:rPr dirty="0" smtClean="0" sz="1000" spc="-10">
                <a:latin typeface="Cambria Math"/>
                <a:cs typeface="Cambria Math"/>
              </a:rPr>
              <a:t>𝑒�</a:t>
            </a:r>
            <a:r>
              <a:rPr dirty="0" smtClean="0" sz="1000" spc="105">
                <a:latin typeface="Cambria Math"/>
                <a:cs typeface="Cambria Math"/>
              </a:rPr>
              <a:t> </a:t>
            </a:r>
            <a:r>
              <a:rPr dirty="0" smtClean="0" baseline="-25793" sz="2100" spc="0">
                <a:latin typeface="Cambria Math"/>
                <a:cs typeface="Cambria Math"/>
              </a:rPr>
              <a:t>4𝜋</a:t>
            </a:r>
            <a:r>
              <a:rPr dirty="0" smtClean="0" baseline="-25793" sz="2100" spc="60">
                <a:latin typeface="Cambria Math"/>
                <a:cs typeface="Cambria Math"/>
              </a:rPr>
              <a:t>�</a:t>
            </a:r>
            <a:r>
              <a:rPr dirty="0" smtClean="0" baseline="-13888" sz="1500" spc="30">
                <a:latin typeface="Cambria Math"/>
                <a:cs typeface="Cambria Math"/>
              </a:rPr>
              <a:t>2</a:t>
            </a:r>
            <a:r>
              <a:rPr dirty="0" smtClean="0" baseline="-13888" sz="1500" spc="30">
                <a:latin typeface="Cambria Math"/>
                <a:cs typeface="Cambria Math"/>
              </a:rPr>
              <a:t> </a:t>
            </a:r>
            <a:r>
              <a:rPr dirty="0" smtClean="0" baseline="-13888" sz="1500" spc="7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=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3828415" y="9153397"/>
            <a:ext cx="1435100" cy="214629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baseline="11904" sz="2100">
                <a:latin typeface="Cambria Math"/>
                <a:cs typeface="Cambria Math"/>
              </a:rPr>
              <a:t>𝜎</a:t>
            </a:r>
            <a:r>
              <a:rPr dirty="0" smtClean="0" baseline="11904" sz="2100" spc="-23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𝑖�𝑐</a:t>
            </a:r>
            <a:r>
              <a:rPr dirty="0" smtClean="0" baseline="11904" sz="2100" spc="-232">
                <a:latin typeface="Cambria Math"/>
                <a:cs typeface="Cambria Math"/>
              </a:rPr>
              <a:t>�</a:t>
            </a:r>
            <a:r>
              <a:rPr dirty="0" smtClean="0" sz="1000" spc="-10">
                <a:latin typeface="Cambria Math"/>
                <a:cs typeface="Cambria Math"/>
              </a:rPr>
              <a:t>�</a:t>
            </a:r>
            <a:r>
              <a:rPr dirty="0" smtClean="0" sz="1000" spc="-13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𝐴</a:t>
            </a:r>
            <a:r>
              <a:rPr dirty="0" smtClean="0" sz="1000" spc="-10">
                <a:latin typeface="Cambria Math"/>
                <a:cs typeface="Cambria Math"/>
              </a:rPr>
              <a:t>𝑒�</a:t>
            </a:r>
            <a:r>
              <a:rPr dirty="0" smtClean="0" sz="1000" spc="-12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𝐴</a:t>
            </a:r>
            <a:r>
              <a:rPr dirty="0" smtClean="0" sz="1000" spc="-10">
                <a:latin typeface="Cambria Math"/>
                <a:cs typeface="Cambria Math"/>
              </a:rPr>
              <a:t>𝑒�</a:t>
            </a:r>
            <a:r>
              <a:rPr dirty="0" smtClean="0" sz="1000" spc="-135">
                <a:latin typeface="Cambria Math"/>
                <a:cs typeface="Cambria Math"/>
              </a:rPr>
              <a:t> </a:t>
            </a:r>
            <a:r>
              <a:rPr dirty="0" smtClean="0" baseline="11904" sz="2100" spc="0">
                <a:latin typeface="Cambria Math"/>
                <a:cs typeface="Cambria Math"/>
              </a:rPr>
              <a:t>𝜎</a:t>
            </a:r>
            <a:endParaRPr baseline="11904" sz="2100">
              <a:latin typeface="Cambria Math"/>
              <a:cs typeface="Cambria Math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563236" y="9371279"/>
            <a:ext cx="597535" cy="22479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Cambria Math"/>
                <a:cs typeface="Cambria Math"/>
              </a:rPr>
              <a:t>4𝜋</a:t>
            </a:r>
            <a:r>
              <a:rPr dirty="0" smtClean="0" sz="1400" spc="40">
                <a:latin typeface="Cambria Math"/>
                <a:cs typeface="Cambria Math"/>
              </a:rPr>
              <a:t>�</a:t>
            </a:r>
            <a:r>
              <a:rPr dirty="0" smtClean="0" baseline="22222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𝜆</a:t>
            </a:r>
            <a:r>
              <a:rPr dirty="0" smtClean="0" baseline="22222" sz="1500" spc="30">
                <a:latin typeface="Cambria Math"/>
                <a:cs typeface="Cambria Math"/>
              </a:rPr>
              <a:t>2</a:t>
            </a:r>
            <a:endParaRPr baseline="22222" sz="1500">
              <a:latin typeface="Cambria Math"/>
              <a:cs typeface="Cambria Math"/>
            </a:endParaRPr>
          </a:p>
        </p:txBody>
      </p:sp>
      <p:sp>
        <p:nvSpPr>
          <p:cNvPr id="21" name="object 21"/>
          <p:cNvSpPr/>
          <p:nvPr/>
        </p:nvSpPr>
        <p:spPr>
          <a:xfrm>
            <a:off x="4478401" y="9379965"/>
            <a:ext cx="774191" cy="0"/>
          </a:xfrm>
          <a:custGeom>
            <a:avLst/>
            <a:gdLst/>
            <a:ahLst/>
            <a:cxnLst/>
            <a:rect l="l" t="t" r="r" b="b"/>
            <a:pathLst>
              <a:path w="774191" h="0">
                <a:moveTo>
                  <a:pt x="0" y="0"/>
                </a:moveTo>
                <a:lnTo>
                  <a:pt x="774191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2" name="object 22"/>
          <p:cNvSpPr/>
          <p:nvPr/>
        </p:nvSpPr>
        <p:spPr>
          <a:xfrm>
            <a:off x="2916047" y="9779203"/>
            <a:ext cx="620268" cy="0"/>
          </a:xfrm>
          <a:custGeom>
            <a:avLst/>
            <a:gdLst/>
            <a:ahLst/>
            <a:cxnLst/>
            <a:rect l="l" t="t" r="r" b="b"/>
            <a:pathLst>
              <a:path w="620268" h="0">
                <a:moveTo>
                  <a:pt x="0" y="0"/>
                </a:moveTo>
                <a:lnTo>
                  <a:pt x="620268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3" name="object 23"/>
          <p:cNvSpPr txBox="1"/>
          <p:nvPr/>
        </p:nvSpPr>
        <p:spPr>
          <a:xfrm>
            <a:off x="2517775" y="9651694"/>
            <a:ext cx="2486025" cy="34353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2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114">
                <a:latin typeface="Cambria Math"/>
                <a:cs typeface="Cambria Math"/>
              </a:rPr>
              <a:t> </a:t>
            </a:r>
            <a:r>
              <a:rPr dirty="0" smtClean="0" baseline="-37698" sz="2100" spc="7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4𝜋</a:t>
            </a:r>
            <a:r>
              <a:rPr dirty="0" smtClean="0" baseline="-37698" sz="2100" spc="7">
                <a:latin typeface="Cambria Math"/>
                <a:cs typeface="Cambria Math"/>
              </a:rPr>
              <a:t>)</a:t>
            </a:r>
            <a:r>
              <a:rPr dirty="0" smtClean="0" baseline="-27777" sz="1500" spc="112">
                <a:latin typeface="Cambria Math"/>
                <a:cs typeface="Cambria Math"/>
              </a:rPr>
              <a:t>3</a:t>
            </a:r>
            <a:r>
              <a:rPr dirty="0" smtClean="0" baseline="-37698" sz="2100" spc="89">
                <a:latin typeface="Cambria Math"/>
                <a:cs typeface="Cambria Math"/>
              </a:rPr>
              <a:t>�</a:t>
            </a:r>
            <a:r>
              <a:rPr dirty="0" smtClean="0" baseline="-27777" sz="1500" spc="30">
                <a:latin typeface="Cambria Math"/>
                <a:cs typeface="Cambria Math"/>
              </a:rPr>
              <a:t>4</a:t>
            </a:r>
            <a:r>
              <a:rPr dirty="0" smtClean="0" baseline="-27777" sz="1500" spc="30">
                <a:latin typeface="Cambria Math"/>
                <a:cs typeface="Cambria Math"/>
              </a:rPr>
              <a:t> </a:t>
            </a:r>
            <a:r>
              <a:rPr dirty="0" smtClean="0" baseline="-27777" sz="1500" spc="5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�����</a:t>
            </a:r>
            <a:r>
              <a:rPr dirty="0" smtClean="0" sz="1400" spc="2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2903347" y="9516058"/>
            <a:ext cx="643890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8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457200" y="1158239"/>
            <a:ext cx="6646164" cy="2333244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6" name="object 26"/>
          <p:cNvSpPr/>
          <p:nvPr/>
        </p:nvSpPr>
        <p:spPr>
          <a:xfrm>
            <a:off x="1455419" y="4133087"/>
            <a:ext cx="4645152" cy="2371344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27" name="object 27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44500" y="401019"/>
            <a:ext cx="2632710" cy="66802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 marR="12700">
              <a:lnSpc>
                <a:spcPct val="1081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D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p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20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5" i="1">
                <a:latin typeface="Monotype Corsiva"/>
                <a:cs typeface="Monotype Corsiva"/>
              </a:rPr>
              <a:t>f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m</a:t>
            </a:r>
            <a:r>
              <a:rPr dirty="0" smtClean="0" sz="1300" spc="0" i="1">
                <a:latin typeface="Monotype Corsiva"/>
                <a:cs typeface="Monotype Corsiva"/>
              </a:rPr>
              <a:t>u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o</a:t>
            </a:r>
            <a:r>
              <a:rPr dirty="0" smtClean="0" sz="1300" spc="-10" i="1">
                <a:latin typeface="Monotype Corsiva"/>
                <a:cs typeface="Monotype Corsiva"/>
              </a:rPr>
              <a:t>n</a:t>
            </a:r>
            <a:r>
              <a:rPr dirty="0" smtClean="0" sz="1300" spc="25" i="1">
                <a:latin typeface="Monotype Corsiva"/>
                <a:cs typeface="Monotype Corsiva"/>
              </a:rPr>
              <a:t> </a:t>
            </a:r>
            <a:r>
              <a:rPr dirty="0" smtClean="0" sz="1300" spc="0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0" i="1">
                <a:latin typeface="Monotype Corsiva"/>
                <a:cs typeface="Monotype Corsiva"/>
              </a:rPr>
              <a:t>r</a:t>
            </a:r>
            <a:r>
              <a:rPr dirty="0" smtClean="0" sz="1300" spc="5" i="1">
                <a:latin typeface="Monotype Corsiva"/>
                <a:cs typeface="Monotype Corsiva"/>
              </a:rPr>
              <a:t>i</a:t>
            </a:r>
            <a:r>
              <a:rPr dirty="0" smtClean="0" sz="1300" spc="0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ollege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Engineeri</a:t>
            </a:r>
            <a:r>
              <a:rPr dirty="0" smtClean="0" sz="1300" spc="5" i="1">
                <a:latin typeface="Monotype Corsiva"/>
                <a:cs typeface="Monotype Corsiva"/>
              </a:rPr>
              <a:t>n</a:t>
            </a:r>
            <a:r>
              <a:rPr dirty="0" smtClean="0" sz="1300" spc="-5" i="1">
                <a:latin typeface="Monotype Corsiva"/>
                <a:cs typeface="Monotype Corsiva"/>
              </a:rPr>
              <a:t>g</a:t>
            </a:r>
            <a:r>
              <a:rPr dirty="0" smtClean="0" sz="1300" spc="-5" i="1">
                <a:latin typeface="Monotype Corsiva"/>
                <a:cs typeface="Monotype Corsiva"/>
              </a:rPr>
              <a:t>-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Uni</a:t>
            </a:r>
            <a:r>
              <a:rPr dirty="0" smtClean="0" sz="1300" spc="-5" i="1">
                <a:latin typeface="Monotype Corsiva"/>
                <a:cs typeface="Monotype Corsiva"/>
              </a:rPr>
              <a:t>v</a:t>
            </a:r>
            <a:r>
              <a:rPr dirty="0" smtClean="0" sz="1300" spc="-5" i="1">
                <a:latin typeface="Monotype Corsiva"/>
                <a:cs typeface="Monotype Corsiva"/>
              </a:rPr>
              <a:t>ers</a:t>
            </a:r>
            <a:r>
              <a:rPr dirty="0" smtClean="0" sz="1300" spc="0" i="1">
                <a:latin typeface="Monotype Corsiva"/>
                <a:cs typeface="Monotype Corsiva"/>
              </a:rPr>
              <a:t>i</a:t>
            </a:r>
            <a:r>
              <a:rPr dirty="0" smtClean="0" sz="1300" spc="-5" i="1">
                <a:latin typeface="Monotype Corsiva"/>
                <a:cs typeface="Monotype Corsiva"/>
              </a:rPr>
              <a:t>ty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of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Di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la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ture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No.: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3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p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r</a:t>
            </a:r>
            <a:r>
              <a:rPr dirty="0" smtClean="0" sz="1300" spc="-5" i="1">
                <a:latin typeface="Monotype Corsiva"/>
                <a:cs typeface="Monotype Corsiva"/>
              </a:rPr>
              <a:t>t</a:t>
            </a:r>
            <a:r>
              <a:rPr dirty="0" smtClean="0" sz="1300" spc="5" i="1">
                <a:latin typeface="Monotype Corsiva"/>
                <a:cs typeface="Monotype Corsiva"/>
              </a:rPr>
              <a:t>(</a:t>
            </a:r>
            <a:r>
              <a:rPr dirty="0" smtClean="0" sz="1300" spc="-5" i="1">
                <a:latin typeface="Monotype Corsiva"/>
                <a:cs typeface="Monotype Corsiva"/>
              </a:rPr>
              <a:t>4</a:t>
            </a:r>
            <a:r>
              <a:rPr dirty="0" smtClean="0" sz="1300" spc="-5" i="1">
                <a:latin typeface="Monotype Corsiva"/>
                <a:cs typeface="Monotype Corsiva"/>
              </a:rPr>
              <a:t>)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131689" y="417067"/>
            <a:ext cx="1764664" cy="652145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300" spc="5" i="1">
                <a:latin typeface="Monotype Corsiva"/>
                <a:cs typeface="Monotype Corsiva"/>
              </a:rPr>
              <a:t>3</a:t>
            </a:r>
            <a:r>
              <a:rPr dirty="0" smtClean="0" baseline="19607" sz="1275" spc="7" i="1">
                <a:latin typeface="Monotype Corsiva"/>
                <a:cs typeface="Monotype Corsiva"/>
              </a:rPr>
              <a:t>r</a:t>
            </a:r>
            <a:r>
              <a:rPr dirty="0" smtClean="0" baseline="19607" sz="1275" spc="0" i="1">
                <a:latin typeface="Monotype Corsiva"/>
                <a:cs typeface="Monotype Corsiva"/>
              </a:rPr>
              <a:t>d </a:t>
            </a:r>
            <a:r>
              <a:rPr dirty="0" smtClean="0" baseline="19607" sz="1275" spc="-97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y</a:t>
            </a:r>
            <a:r>
              <a:rPr dirty="0" smtClean="0" sz="1300" spc="5" i="1">
                <a:latin typeface="Monotype Corsiva"/>
                <a:cs typeface="Monotype Corsiva"/>
              </a:rPr>
              <a:t>e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-5" i="1">
                <a:latin typeface="Monotype Corsiva"/>
                <a:cs typeface="Monotype Corsiva"/>
              </a:rPr>
              <a:t>r</a:t>
            </a:r>
            <a:r>
              <a:rPr dirty="0" smtClean="0" sz="1300" spc="1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C</a:t>
            </a:r>
            <a:r>
              <a:rPr dirty="0" smtClean="0" sz="1300" spc="5" i="1">
                <a:latin typeface="Monotype Corsiva"/>
                <a:cs typeface="Monotype Corsiva"/>
              </a:rPr>
              <a:t>l</a:t>
            </a:r>
            <a:r>
              <a:rPr dirty="0" smtClean="0" sz="1300" spc="-5" i="1">
                <a:latin typeface="Monotype Corsiva"/>
                <a:cs typeface="Monotype Corsiva"/>
              </a:rPr>
              <a:t>a</a:t>
            </a:r>
            <a:r>
              <a:rPr dirty="0" smtClean="0" sz="1300" spc="1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s</a:t>
            </a:r>
            <a:endParaRPr sz="1300">
              <a:latin typeface="Monotype Corsiva"/>
              <a:cs typeface="Monotype Corsiva"/>
            </a:endParaRPr>
          </a:p>
          <a:p>
            <a:pPr marL="127000" marR="12700" indent="-19050">
              <a:lnSpc>
                <a:spcPts val="1689"/>
              </a:lnSpc>
              <a:spcBef>
                <a:spcPts val="65"/>
              </a:spcBef>
            </a:pPr>
            <a:r>
              <a:rPr dirty="0" smtClean="0" sz="1300" spc="-10" i="1">
                <a:latin typeface="Monotype Corsiva"/>
                <a:cs typeface="Monotype Corsiva"/>
              </a:rPr>
              <a:t>Ante</a:t>
            </a:r>
            <a:r>
              <a:rPr dirty="0" smtClean="0" sz="1300" spc="-5" i="1">
                <a:latin typeface="Monotype Corsiva"/>
                <a:cs typeface="Monotype Corsiva"/>
              </a:rPr>
              <a:t>n</a:t>
            </a:r>
            <a:r>
              <a:rPr dirty="0" smtClean="0" sz="1300" spc="-10" i="1">
                <a:latin typeface="Monotype Corsiva"/>
                <a:cs typeface="Monotype Corsiva"/>
              </a:rPr>
              <a:t>na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T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5" i="1">
                <a:latin typeface="Monotype Corsiva"/>
                <a:cs typeface="Monotype Corsiva"/>
              </a:rPr>
              <a:t>eory</a:t>
            </a:r>
            <a:r>
              <a:rPr dirty="0" smtClean="0" sz="1300" spc="5" i="1">
                <a:latin typeface="Monotype Corsiva"/>
                <a:cs typeface="Monotype Corsiva"/>
              </a:rPr>
              <a:t> 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nd</a:t>
            </a:r>
            <a:r>
              <a:rPr dirty="0" smtClean="0" sz="1300" spc="6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De</a:t>
            </a:r>
            <a:r>
              <a:rPr dirty="0" smtClean="0" sz="1300" spc="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ign</a:t>
            </a:r>
            <a:r>
              <a:rPr dirty="0" smtClean="0" sz="1300" spc="-5" i="1">
                <a:latin typeface="Monotype Corsiva"/>
                <a:cs typeface="Monotype Corsiva"/>
              </a:rPr>
              <a:t> Le</a:t>
            </a:r>
            <a:r>
              <a:rPr dirty="0" smtClean="0" sz="1300" spc="0" i="1">
                <a:latin typeface="Monotype Corsiva"/>
                <a:cs typeface="Monotype Corsiva"/>
              </a:rPr>
              <a:t>c</a:t>
            </a:r>
            <a:r>
              <a:rPr dirty="0" smtClean="0" sz="1300" spc="-5" i="1">
                <a:latin typeface="Monotype Corsiva"/>
                <a:cs typeface="Monotype Corsiva"/>
              </a:rPr>
              <a:t>.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5" i="1">
                <a:latin typeface="Monotype Corsiva"/>
                <a:cs typeface="Monotype Corsiva"/>
              </a:rPr>
              <a:t>Jinan</a:t>
            </a:r>
            <a:r>
              <a:rPr dirty="0" smtClean="0" sz="1300" spc="-5" i="1">
                <a:latin typeface="Monotype Corsiva"/>
                <a:cs typeface="Monotype Corsiva"/>
              </a:rPr>
              <a:t> </a:t>
            </a:r>
            <a:r>
              <a:rPr dirty="0" smtClean="0" sz="1300" spc="-10" i="1">
                <a:latin typeface="Monotype Corsiva"/>
                <a:cs typeface="Monotype Corsiva"/>
              </a:rPr>
              <a:t>N.</a:t>
            </a:r>
            <a:r>
              <a:rPr dirty="0" smtClean="0" sz="1300" spc="-10" i="1">
                <a:latin typeface="Monotype Corsiva"/>
                <a:cs typeface="Monotype Corsiva"/>
              </a:rPr>
              <a:t> </a:t>
            </a:r>
            <a:r>
              <a:rPr dirty="0" smtClean="0" sz="1300" spc="-20" i="1">
                <a:latin typeface="Monotype Corsiva"/>
                <a:cs typeface="Monotype Corsiva"/>
              </a:rPr>
              <a:t>S</a:t>
            </a:r>
            <a:r>
              <a:rPr dirty="0" smtClean="0" sz="1300" spc="-5" i="1">
                <a:latin typeface="Monotype Corsiva"/>
                <a:cs typeface="Monotype Corsiva"/>
              </a:rPr>
              <a:t>he</a:t>
            </a:r>
            <a:r>
              <a:rPr dirty="0" smtClean="0" sz="1300" spc="-5" i="1">
                <a:latin typeface="Monotype Corsiva"/>
                <a:cs typeface="Monotype Corsiva"/>
              </a:rPr>
              <a:t>h</a:t>
            </a:r>
            <a:r>
              <a:rPr dirty="0" smtClean="0" sz="1300" spc="-15" i="1">
                <a:latin typeface="Monotype Corsiva"/>
                <a:cs typeface="Monotype Corsiva"/>
              </a:rPr>
              <a:t>a</a:t>
            </a:r>
            <a:r>
              <a:rPr dirty="0" smtClean="0" sz="1300" spc="-10" i="1">
                <a:latin typeface="Monotype Corsiva"/>
                <a:cs typeface="Monotype Corsiva"/>
              </a:rPr>
              <a:t>b</a:t>
            </a:r>
            <a:endParaRPr sz="1300">
              <a:latin typeface="Monotype Corsiva"/>
              <a:cs typeface="Monotype Corsiva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438912" y="1139189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39370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5" name="object 5"/>
          <p:cNvSpPr/>
          <p:nvPr/>
        </p:nvSpPr>
        <p:spPr>
          <a:xfrm>
            <a:off x="438912" y="1106423"/>
            <a:ext cx="6684009" cy="0"/>
          </a:xfrm>
          <a:custGeom>
            <a:avLst/>
            <a:gdLst/>
            <a:ahLst/>
            <a:cxnLst/>
            <a:rect l="l" t="t" r="r" b="b"/>
            <a:pathLst>
              <a:path w="6684009" h="0">
                <a:moveTo>
                  <a:pt x="0" y="0"/>
                </a:moveTo>
                <a:lnTo>
                  <a:pt x="6684009" y="0"/>
                </a:lnTo>
              </a:path>
            </a:pathLst>
          </a:custGeom>
          <a:ln w="10414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6" name="object 6"/>
          <p:cNvSpPr/>
          <p:nvPr/>
        </p:nvSpPr>
        <p:spPr>
          <a:xfrm>
            <a:off x="3256788" y="160019"/>
            <a:ext cx="1037843" cy="8382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7" name="object 7"/>
          <p:cNvSpPr/>
          <p:nvPr/>
        </p:nvSpPr>
        <p:spPr>
          <a:xfrm>
            <a:off x="2940430" y="1621789"/>
            <a:ext cx="609599" cy="0"/>
          </a:xfrm>
          <a:custGeom>
            <a:avLst/>
            <a:gdLst/>
            <a:ahLst/>
            <a:cxnLst/>
            <a:rect l="l" t="t" r="r" b="b"/>
            <a:pathLst>
              <a:path w="609600" h="0">
                <a:moveTo>
                  <a:pt x="0" y="0"/>
                </a:moveTo>
                <a:lnTo>
                  <a:pt x="609599" y="0"/>
                </a:lnTo>
              </a:path>
            </a:pathLst>
          </a:custGeom>
          <a:ln w="13462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8" name="object 8"/>
          <p:cNvSpPr txBox="1"/>
          <p:nvPr/>
        </p:nvSpPr>
        <p:spPr>
          <a:xfrm>
            <a:off x="444500" y="1145285"/>
            <a:ext cx="5321935" cy="69215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>
                <a:latin typeface="Times New Roman"/>
                <a:cs typeface="Times New Roman"/>
              </a:rPr>
              <a:t>A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ost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 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dar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only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e G</a:t>
            </a:r>
            <a:r>
              <a:rPr dirty="0" smtClean="0" sz="1400" spc="-10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tr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-2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itted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nd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r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ci</a:t>
            </a:r>
            <a:r>
              <a:rPr dirty="0" smtClean="0" sz="1400" spc="-15">
                <a:latin typeface="Times New Roman"/>
                <a:cs typeface="Times New Roman"/>
              </a:rPr>
              <a:t>e</a:t>
            </a:r>
            <a:r>
              <a:rPr dirty="0" smtClean="0" sz="1400" spc="0">
                <a:latin typeface="Times New Roman"/>
                <a:cs typeface="Times New Roman"/>
              </a:rPr>
              <a:t>ver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en</a:t>
            </a:r>
            <a:r>
              <a:rPr dirty="0" smtClean="0" sz="1400" spc="2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endParaRPr baseline="-16666" sz="1500">
              <a:latin typeface="Cambria Math"/>
              <a:cs typeface="Cambria Math"/>
            </a:endParaRPr>
          </a:p>
          <a:p>
            <a:pPr>
              <a:lnSpc>
                <a:spcPts val="1000"/>
              </a:lnSpc>
              <a:spcBef>
                <a:spcPts val="67"/>
              </a:spcBef>
            </a:pPr>
            <a:endParaRPr sz="1000"/>
          </a:p>
          <a:p>
            <a:pPr marL="2110105">
              <a:lnSpc>
                <a:spcPct val="100000"/>
              </a:lnSpc>
            </a:pPr>
            <a:r>
              <a:rPr dirty="0" smtClean="0" sz="1400" spc="-27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 </a:t>
            </a:r>
            <a:r>
              <a:rPr dirty="0" smtClean="0" baseline="-16666" sz="1500" spc="37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=</a:t>
            </a:r>
            <a:r>
              <a:rPr dirty="0" smtClean="0" sz="1400" spc="80">
                <a:latin typeface="Cambria Math"/>
                <a:cs typeface="Cambria Math"/>
              </a:rPr>
              <a:t> </a:t>
            </a:r>
            <a:r>
              <a:rPr dirty="0" smtClean="0" baseline="-37698" sz="2100" spc="7">
                <a:latin typeface="Cambria Math"/>
                <a:cs typeface="Cambria Math"/>
              </a:rPr>
              <a:t>(</a:t>
            </a:r>
            <a:r>
              <a:rPr dirty="0" smtClean="0" baseline="-37698" sz="2100" spc="0">
                <a:latin typeface="Cambria Math"/>
                <a:cs typeface="Cambria Math"/>
              </a:rPr>
              <a:t>4𝜋</a:t>
            </a:r>
            <a:r>
              <a:rPr dirty="0" smtClean="0" baseline="-37698" sz="2100" spc="7">
                <a:latin typeface="Cambria Math"/>
                <a:cs typeface="Cambria Math"/>
              </a:rPr>
              <a:t>)</a:t>
            </a:r>
            <a:r>
              <a:rPr dirty="0" smtClean="0" baseline="-27777" sz="1500" spc="112">
                <a:latin typeface="Cambria Math"/>
                <a:cs typeface="Cambria Math"/>
              </a:rPr>
              <a:t>3</a:t>
            </a:r>
            <a:r>
              <a:rPr dirty="0" smtClean="0" baseline="-37698" sz="2100" spc="89">
                <a:latin typeface="Cambria Math"/>
                <a:cs typeface="Cambria Math"/>
              </a:rPr>
              <a:t>�</a:t>
            </a:r>
            <a:r>
              <a:rPr dirty="0" smtClean="0" baseline="-27777" sz="1500" spc="30">
                <a:latin typeface="Cambria Math"/>
                <a:cs typeface="Cambria Math"/>
              </a:rPr>
              <a:t>4</a:t>
            </a:r>
            <a:r>
              <a:rPr dirty="0" smtClean="0" baseline="-27777" sz="1500" spc="30">
                <a:latin typeface="Cambria Math"/>
                <a:cs typeface="Cambria Math"/>
              </a:rPr>
              <a:t>  </a:t>
            </a:r>
            <a:r>
              <a:rPr dirty="0" smtClean="0" sz="1400" spc="20">
                <a:latin typeface="Cambria Math"/>
                <a:cs typeface="Cambria Math"/>
              </a:rPr>
              <a:t>=</a:t>
            </a:r>
            <a:r>
              <a:rPr dirty="0" smtClean="0" sz="1400" spc="70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�����</a:t>
            </a:r>
            <a:r>
              <a:rPr dirty="0" smtClean="0" sz="1400" spc="35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���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997835" y="1358645"/>
            <a:ext cx="492759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44500" y="1815845"/>
            <a:ext cx="6132195" cy="69088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q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n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for </a:t>
            </a:r>
            <a:r>
              <a:rPr dirty="0" smtClean="0" sz="1400" spc="-10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le</a:t>
            </a:r>
            <a:r>
              <a:rPr dirty="0" smtClean="0" sz="1400" spc="-15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r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he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her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if 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ot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w</a:t>
            </a:r>
            <a:r>
              <a:rPr dirty="0" smtClean="0" sz="1400" spc="0">
                <a:latin typeface="Times New Roman"/>
                <a:cs typeface="Times New Roman"/>
              </a:rPr>
              <a:t>e </a:t>
            </a:r>
            <a:r>
              <a:rPr dirty="0" smtClean="0" sz="1400" spc="-15">
                <a:latin typeface="Times New Roman"/>
                <a:cs typeface="Times New Roman"/>
              </a:rPr>
              <a:t>m</a:t>
            </a:r>
            <a:r>
              <a:rPr dirty="0" smtClean="0" sz="1400" spc="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a</a:t>
            </a:r>
            <a:r>
              <a:rPr dirty="0" smtClean="0" sz="1400" spc="0">
                <a:latin typeface="Times New Roman"/>
                <a:cs typeface="Times New Roman"/>
              </a:rPr>
              <a:t>ke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i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-10">
                <a:latin typeface="Times New Roman"/>
                <a:cs typeface="Times New Roman"/>
              </a:rPr>
              <a:t>t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ac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u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the</a:t>
            </a:r>
            <a:r>
              <a:rPr dirty="0" smtClean="0" sz="1400" spc="-15">
                <a:latin typeface="Times New Roman"/>
                <a:cs typeface="Times New Roman"/>
              </a:rPr>
              <a:t> </a:t>
            </a:r>
            <a:r>
              <a:rPr dirty="0" smtClean="0" sz="1400" spc="-10">
                <a:latin typeface="Times New Roman"/>
                <a:cs typeface="Times New Roman"/>
              </a:rPr>
              <a:t>l</a:t>
            </a:r>
            <a:r>
              <a:rPr dirty="0" smtClean="0" sz="1400" spc="0">
                <a:latin typeface="Times New Roman"/>
                <a:cs typeface="Times New Roman"/>
              </a:rPr>
              <a:t>o</a:t>
            </a:r>
            <a:r>
              <a:rPr dirty="0" smtClean="0" sz="1400" spc="-10">
                <a:latin typeface="Times New Roman"/>
                <a:cs typeface="Times New Roman"/>
              </a:rPr>
              <a:t>s</a:t>
            </a:r>
            <a:r>
              <a:rPr dirty="0" smtClean="0" sz="1400" spc="0">
                <a:latin typeface="Times New Roman"/>
                <a:cs typeface="Times New Roman"/>
              </a:rPr>
              <a:t>s</a:t>
            </a:r>
            <a:r>
              <a:rPr dirty="0" smtClean="0" sz="1400" spc="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fa</a:t>
            </a:r>
            <a:r>
              <a:rPr dirty="0" smtClean="0" sz="1400" spc="-15">
                <a:latin typeface="Times New Roman"/>
                <a:cs typeface="Times New Roman"/>
              </a:rPr>
              <a:t>c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o</a:t>
            </a:r>
            <a:r>
              <a:rPr dirty="0" smtClean="0" sz="1400" spc="0">
                <a:latin typeface="Times New Roman"/>
                <a:cs typeface="Times New Roman"/>
              </a:rPr>
              <a:t>r,</a:t>
            </a:r>
            <a:r>
              <a:rPr dirty="0" smtClean="0" sz="1400" spc="-5">
                <a:latin typeface="Times New Roman"/>
                <a:cs typeface="Times New Roman"/>
              </a:rPr>
              <a:t> </a:t>
            </a:r>
            <a:r>
              <a:rPr dirty="0" smtClean="0" sz="1400" spc="0">
                <a:latin typeface="Times New Roman"/>
                <a:cs typeface="Times New Roman"/>
              </a:rPr>
              <a:t>t</a:t>
            </a:r>
            <a:r>
              <a:rPr dirty="0" smtClean="0" sz="1400" spc="-10">
                <a:latin typeface="Times New Roman"/>
                <a:cs typeface="Times New Roman"/>
              </a:rPr>
              <a:t>h</a:t>
            </a:r>
            <a:r>
              <a:rPr dirty="0" smtClean="0" sz="1400" spc="0">
                <a:latin typeface="Times New Roman"/>
                <a:cs typeface="Times New Roman"/>
              </a:rPr>
              <a:t>e</a:t>
            </a:r>
            <a:r>
              <a:rPr dirty="0" smtClean="0" sz="1400" spc="-10">
                <a:latin typeface="Times New Roman"/>
                <a:cs typeface="Times New Roman"/>
              </a:rPr>
              <a:t>n</a:t>
            </a:r>
            <a:r>
              <a:rPr dirty="0" smtClean="0" sz="1400" spc="45">
                <a:latin typeface="Times New Roman"/>
                <a:cs typeface="Times New Roman"/>
              </a:rPr>
              <a:t>:</a:t>
            </a:r>
            <a:r>
              <a:rPr dirty="0" smtClean="0" sz="1400" spc="0">
                <a:latin typeface="Times New Roman"/>
                <a:cs typeface="Times New Roman"/>
              </a:rPr>
              <a:t>-</a:t>
            </a:r>
            <a:endParaRPr sz="1400">
              <a:latin typeface="Times New Roman"/>
              <a:cs typeface="Times New Roman"/>
            </a:endParaRPr>
          </a:p>
          <a:p>
            <a:pPr>
              <a:lnSpc>
                <a:spcPts val="950"/>
              </a:lnSpc>
              <a:spcBef>
                <a:spcPts val="42"/>
              </a:spcBef>
            </a:pPr>
            <a:endParaRPr sz="950"/>
          </a:p>
          <a:p>
            <a:pPr>
              <a:lnSpc>
                <a:spcPts val="1000"/>
              </a:lnSpc>
            </a:pPr>
            <a:endParaRPr sz="1000"/>
          </a:p>
          <a:p>
            <a:pPr algn="ctr" marL="537845">
              <a:lnSpc>
                <a:spcPct val="100000"/>
              </a:lnSpc>
            </a:pPr>
            <a:r>
              <a:rPr dirty="0" smtClean="0" baseline="37698" sz="2100" spc="-412">
                <a:latin typeface="Cambria Math"/>
                <a:cs typeface="Cambria Math"/>
              </a:rPr>
              <a:t>�</a:t>
            </a:r>
            <a:r>
              <a:rPr dirty="0" smtClean="0" baseline="36111" sz="1500" spc="-15">
                <a:latin typeface="Cambria Math"/>
                <a:cs typeface="Cambria Math"/>
              </a:rPr>
              <a:t>�</a:t>
            </a:r>
            <a:r>
              <a:rPr dirty="0" smtClean="0" baseline="36111" sz="1500" spc="-15">
                <a:latin typeface="Cambria Math"/>
                <a:cs typeface="Cambria Math"/>
              </a:rPr>
              <a:t> </a:t>
            </a:r>
            <a:r>
              <a:rPr dirty="0" smtClean="0" baseline="36111" sz="1500" spc="60">
                <a:latin typeface="Cambria Math"/>
                <a:cs typeface="Cambria Math"/>
              </a:rPr>
              <a:t> </a:t>
            </a:r>
            <a:r>
              <a:rPr dirty="0" smtClean="0" baseline="37698" sz="2100" spc="0">
                <a:latin typeface="Cambria Math"/>
                <a:cs typeface="Cambria Math"/>
              </a:rPr>
              <a:t>=</a:t>
            </a:r>
            <a:r>
              <a:rPr dirty="0" smtClean="0" baseline="37698" sz="2100" spc="120">
                <a:latin typeface="Cambria Math"/>
                <a:cs typeface="Cambria Math"/>
              </a:rPr>
              <a:t> </a:t>
            </a:r>
            <a:r>
              <a:rPr dirty="0" smtClean="0" sz="1400" spc="5">
                <a:latin typeface="Cambria Math"/>
                <a:cs typeface="Cambria Math"/>
              </a:rPr>
              <a:t>(</a:t>
            </a:r>
            <a:r>
              <a:rPr dirty="0" smtClean="0" sz="1400" spc="0">
                <a:latin typeface="Cambria Math"/>
                <a:cs typeface="Cambria Math"/>
              </a:rPr>
              <a:t>4𝜋</a:t>
            </a:r>
            <a:r>
              <a:rPr dirty="0" smtClean="0" sz="1400" spc="5">
                <a:latin typeface="Cambria Math"/>
                <a:cs typeface="Cambria Math"/>
              </a:rPr>
              <a:t>)</a:t>
            </a:r>
            <a:r>
              <a:rPr dirty="0" smtClean="0" baseline="22222" sz="1500" spc="112">
                <a:latin typeface="Cambria Math"/>
                <a:cs typeface="Cambria Math"/>
              </a:rPr>
              <a:t>3</a:t>
            </a:r>
            <a:r>
              <a:rPr dirty="0" smtClean="0" sz="1400" spc="75">
                <a:latin typeface="Cambria Math"/>
                <a:cs typeface="Cambria Math"/>
              </a:rPr>
              <a:t>�</a:t>
            </a:r>
            <a:r>
              <a:rPr dirty="0" smtClean="0" baseline="22222" sz="1500" spc="112">
                <a:latin typeface="Cambria Math"/>
                <a:cs typeface="Cambria Math"/>
              </a:rPr>
              <a:t>4</a:t>
            </a:r>
            <a:r>
              <a:rPr dirty="0" smtClean="0" sz="1400" spc="0">
                <a:latin typeface="Cambria Math"/>
                <a:cs typeface="Cambria Math"/>
              </a:rPr>
              <a:t>𝐿</a:t>
            </a:r>
            <a:r>
              <a:rPr dirty="0" smtClean="0" sz="1400" spc="-10">
                <a:latin typeface="Cambria Math"/>
                <a:cs typeface="Cambria Math"/>
              </a:rPr>
              <a:t>�</a:t>
            </a:r>
            <a:r>
              <a:rPr dirty="0" smtClean="0" sz="1400" spc="0">
                <a:latin typeface="Cambria Math"/>
                <a:cs typeface="Cambria Math"/>
              </a:rPr>
              <a:t>��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726307" y="2027681"/>
            <a:ext cx="492759" cy="251460"/>
          </a:xfrm>
          <a:prstGeom prst="rect">
            <a:avLst/>
          </a:prstGeom>
        </p:spPr>
        <p:txBody>
          <a:bodyPr wrap="square" lIns="0" tIns="0" rIns="0" bIns="0" rtlCol="0" vert="horz">
            <a:noAutofit/>
          </a:bodyPr>
          <a:lstStyle/>
          <a:p>
            <a:pPr marL="12700">
              <a:lnSpc>
                <a:spcPct val="100000"/>
              </a:lnSpc>
            </a:pPr>
            <a:r>
              <a:rPr dirty="0" smtClean="0" sz="1400" spc="-155">
                <a:latin typeface="Cambria Math"/>
                <a:cs typeface="Cambria Math"/>
              </a:rPr>
              <a:t>�</a:t>
            </a:r>
            <a:r>
              <a:rPr dirty="0" smtClean="0" baseline="-16666" sz="1500" spc="-15">
                <a:latin typeface="Cambria Math"/>
                <a:cs typeface="Cambria Math"/>
              </a:rPr>
              <a:t>�</a:t>
            </a:r>
            <a:r>
              <a:rPr dirty="0" smtClean="0" baseline="-16666" sz="1500" spc="-202">
                <a:latin typeface="Cambria Math"/>
                <a:cs typeface="Cambria Math"/>
              </a:rPr>
              <a:t> </a:t>
            </a:r>
            <a:r>
              <a:rPr dirty="0" smtClean="0" sz="1400" spc="0">
                <a:latin typeface="Cambria Math"/>
                <a:cs typeface="Cambria Math"/>
              </a:rPr>
              <a:t>𝐺</a:t>
            </a:r>
            <a:r>
              <a:rPr dirty="0" smtClean="0" baseline="27777" sz="1500" spc="112">
                <a:latin typeface="Cambria Math"/>
                <a:cs typeface="Cambria Math"/>
              </a:rPr>
              <a:t>2</a:t>
            </a:r>
            <a:r>
              <a:rPr dirty="0" smtClean="0" sz="1400" spc="0">
                <a:latin typeface="Cambria Math"/>
                <a:cs typeface="Cambria Math"/>
              </a:rPr>
              <a:t>𝜎</a:t>
            </a:r>
            <a:endParaRPr sz="1400">
              <a:latin typeface="Cambria Math"/>
              <a:cs typeface="Cambria Math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3490595" y="2290825"/>
            <a:ext cx="968044" cy="0"/>
          </a:xfrm>
          <a:custGeom>
            <a:avLst/>
            <a:gdLst/>
            <a:ahLst/>
            <a:cxnLst/>
            <a:rect l="l" t="t" r="r" b="b"/>
            <a:pathLst>
              <a:path w="968044" h="0">
                <a:moveTo>
                  <a:pt x="0" y="0"/>
                </a:moveTo>
                <a:lnTo>
                  <a:pt x="968044" y="0"/>
                </a:lnTo>
              </a:path>
            </a:pathLst>
          </a:custGeom>
          <a:ln w="13461">
            <a:solidFill>
              <a:srgbClr val="000000"/>
            </a:solidFill>
          </a:ln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3" name="object 13"/>
          <p:cNvSpPr/>
          <p:nvPr/>
        </p:nvSpPr>
        <p:spPr>
          <a:xfrm>
            <a:off x="457200" y="2499359"/>
            <a:ext cx="6646164" cy="40355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  <p:sp>
        <p:nvSpPr>
          <p:cNvPr id="14" name="object 14"/>
          <p:cNvSpPr txBox="1">
            <a:spLocks noGrp="1"/>
          </p:cNvSpPr>
          <p:nvPr>
            <p:ph type="sldNum" idx="7" sz="quarter"/>
          </p:nvPr>
        </p:nvSpPr>
        <p:spPr>
          <a:prstGeom prst="rect"/>
        </p:spPr>
        <p:txBody>
          <a:bodyPr wrap="square" lIns="0" tIns="0" rIns="0" bIns="0" rtlCol="0" vert="horz">
            <a:noAutofit/>
          </a:bodyPr>
          <a:lstStyle/>
          <a:p>
            <a:pPr marL="25400">
              <a:lnSpc>
                <a:spcPct val="100000"/>
              </a:lnSpc>
            </a:pPr>
            <a:fld id="{81D60167-4931-47E6-BA6A-407CBD079E47}" type="slidenum">
              <a:rPr dirty="0" smtClean="0" sz="1400">
                <a:latin typeface="Times New Roman"/>
                <a:cs typeface="Times New Roman"/>
              </a:rPr>
              <a:t>1</a:t>
            </a:fld>
            <a:endParaRPr sz="14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Windows 7</dc:creator>
  <dcterms:created xsi:type="dcterms:W3CDTF">2018-11-13T12:27:01Z</dcterms:created>
  <dcterms:modified xsi:type="dcterms:W3CDTF">2018-11-13T12:27:01Z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2018-11-13T00:00:00Z</vt:filetime>
  </property>
  <property fmtid="{D5CDD505-2E9C-101B-9397-08002B2CF9AE}" pid="3" name="LastSaved">
    <vt:filetime>2018-11-13T00:00:00Z</vt:filetime>
  </property>
</Properties>
</file>